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6" r:id="rId2"/>
    <p:sldMasterId id="2147483713" r:id="rId3"/>
    <p:sldMasterId id="2147483726" r:id="rId4"/>
  </p:sldMasterIdLst>
  <p:notesMasterIdLst>
    <p:notesMasterId r:id="rId22"/>
  </p:notesMasterIdLst>
  <p:sldIdLst>
    <p:sldId id="263" r:id="rId5"/>
    <p:sldId id="336" r:id="rId6"/>
    <p:sldId id="331" r:id="rId7"/>
    <p:sldId id="338" r:id="rId8"/>
    <p:sldId id="339" r:id="rId9"/>
    <p:sldId id="334" r:id="rId10"/>
    <p:sldId id="335" r:id="rId11"/>
    <p:sldId id="333" r:id="rId12"/>
    <p:sldId id="337" r:id="rId13"/>
    <p:sldId id="327" r:id="rId14"/>
    <p:sldId id="328" r:id="rId15"/>
    <p:sldId id="329" r:id="rId16"/>
    <p:sldId id="326" r:id="rId17"/>
    <p:sldId id="324" r:id="rId18"/>
    <p:sldId id="325" r:id="rId19"/>
    <p:sldId id="316" r:id="rId20"/>
    <p:sldId id="317" r:id="rId2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tori Valentina" initials="VV" lastIdx="2" clrIdx="0">
    <p:extLst>
      <p:ext uri="{19B8F6BF-5375-455C-9EA6-DF929625EA0E}">
        <p15:presenceInfo xmlns:p15="http://schemas.microsoft.com/office/powerpoint/2012/main" userId="Vittori Valent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82182-B148-4E5F-B46F-6CED8065302B}" type="datetimeFigureOut">
              <a:rPr lang="it-IT" smtClean="0"/>
              <a:t>01/08/2019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E28E-7893-410C-83E9-AFBA08FB0F4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29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393272" y="360001"/>
            <a:ext cx="1128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93271" y="952501"/>
            <a:ext cx="11267016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321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2032000" y="139700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4" name="Base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7000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1296651" y="6453188"/>
            <a:ext cx="556683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FBA448D4-0E9E-44FA-BCF5-1E1C824A191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‹#›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1370733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2032000" y="139700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8" name="Base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7000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4517" y="360001"/>
            <a:ext cx="11231999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399617" y="947739"/>
            <a:ext cx="11277600" cy="5183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endParaRPr lang="it-IT" dirty="0"/>
          </a:p>
        </p:txBody>
      </p:sp>
      <p:pic>
        <p:nvPicPr>
          <p:cNvPr id="13" name="Immagine 12" descr="secondario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6381330"/>
            <a:ext cx="12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470400" y="-7200"/>
            <a:ext cx="11280000" cy="6120000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it-IT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470400" y="692697"/>
            <a:ext cx="1008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405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it-IT" noProof="0"/>
              <a:t>Trascinare l'immagine su un segnaposto o fare clic sull'icona per aggiungerla</a:t>
            </a:r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470400" y="692697"/>
            <a:ext cx="1008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276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393272" y="332657"/>
            <a:ext cx="1128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3790951" y="6303964"/>
            <a:ext cx="7586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790951" y="6448426"/>
            <a:ext cx="7586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10129674" y="418775"/>
            <a:ext cx="1632181" cy="5040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10321497" y="562792"/>
            <a:ext cx="1217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 dirty="0">
                <a:solidFill>
                  <a:sysClr val="window" lastClr="FFFFFF"/>
                </a:solidFill>
                <a:latin typeface="Arial"/>
                <a:cs typeface="Arial"/>
              </a:rPr>
              <a:t>LOGO PARTNER</a:t>
            </a:r>
            <a:endParaRPr lang="it-IT" sz="1000" b="1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87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4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479425" y="719420"/>
            <a:ext cx="4529993" cy="1455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8" name="Titolo 12"/>
          <p:cNvSpPr>
            <a:spLocks noGrp="1"/>
          </p:cNvSpPr>
          <p:nvPr>
            <p:ph type="title" hasCustomPrompt="1"/>
          </p:nvPr>
        </p:nvSpPr>
        <p:spPr>
          <a:xfrm>
            <a:off x="492300" y="2720050"/>
            <a:ext cx="4528694" cy="47868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503940" y="3388657"/>
            <a:ext cx="4529993" cy="1714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effectLst/>
                <a:latin typeface="+mj-lt"/>
                <a:cs typeface="Segoe UI Semilight" panose="020B0402040204020203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491000" y="956483"/>
            <a:ext cx="4529993" cy="2519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491000" y="5117964"/>
            <a:ext cx="4109097" cy="1184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3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491000" y="4934634"/>
            <a:ext cx="4109097" cy="111929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8218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FF1D-DE32-4806-A074-B98397E9D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D6DD-DE65-432B-8A32-36BCE86D1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70007-6961-4965-B71C-AF731C5F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0B05-65B9-4425-B9B0-1208096C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D7F4F-213A-474F-8FB1-400C42A6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13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88A3-A7C7-4A6F-8CB1-E497F8C8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A3ADD-362E-4437-8071-5E5E38ED4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A2C42-AEAA-4929-8302-82464E92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E6844-08DD-456B-A336-3CA86BC0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F6D42-7056-4322-A820-A52379FE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850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53E4-181D-451D-9EC0-8C1C56F4D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26993-2931-4CFB-B03A-395608C91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9A93-D57F-437A-8D62-0E6C2EF6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DB5F9-A25C-487A-89CF-3EC0C997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62B0-4632-4006-938B-455BF9B0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88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8580-57C6-4664-BD81-708F1371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F7396-788B-4296-9FAC-117A18AEC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76C5-7280-417B-AA6C-A483B079A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1CF44-1488-4B04-B092-EFB07398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B2811-C33A-4DFF-B543-79402BFB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FEBA1-136F-4592-8508-EF83B167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11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3271" y="1362252"/>
            <a:ext cx="11267016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3272" y="360001"/>
            <a:ext cx="1128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>
            <a:lvl1pPr>
              <a:defRPr lang="it-IT" baseline="0" dirty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08747" y="773057"/>
            <a:ext cx="12408000" cy="339837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77751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EF01-31A9-4C80-A021-9E16C58F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1412E-115C-4272-B428-ACC68C954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BC3A8-97A8-4DDE-A66C-33030402A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EE084-C9C8-436D-A13D-3437BC90E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A78A8-83B2-4F12-9638-A030ED6A0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7F050-851F-4C9C-9EBA-98DE60A7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EF51F-F8E1-40C6-B30D-F1419B5E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799EA-A767-4F42-8DFA-0C067FCE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967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3D2A-6337-4E4D-9B6E-8C7966B4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11CC2-EFDA-44DA-8441-2F15BEBB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A417B-CA6A-4756-B978-2532B62C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F863-E674-4F3F-94D0-6CCD69D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469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F153AB-65D8-46EC-8D9A-BF0BB1B2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2CDA4-950F-4F93-A3ED-D52F2F6D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70F7F-E903-4CE0-AC8A-FC070988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970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CDC2-3EBA-4967-9C91-6410E09E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66607-EB9A-4971-A79D-071398E9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C03-8BCB-4E6E-80EB-FA7767C73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ED39E-039C-4FCD-A708-0700F170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CE5C0-9B25-4168-9F86-2E053A0E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24408-9416-404C-ABCF-432D1079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212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D7D8-98D6-4093-8D0E-BA3C8303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A8D0E-76B0-4E5D-88F7-1AD019975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EF1F3-A518-4DBC-BBE2-40C118AB9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492EB-E984-4E0A-9EBA-AD71BA1F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7CF9D-9CE5-4E49-B670-3967B417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404FD-5710-4B40-B86A-A7530D09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290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691C-7BF4-443A-BA2A-8D5CB5DC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0E128-BB85-44F6-98D2-5A94F0700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93968-AF61-41B8-B9E3-530C75C9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85FFE-C378-40AB-9F46-3E2DD2B2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2D42C-6163-4471-A3E8-3D6B98BA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392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5C851-536B-4221-B02B-19A61D498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77055-CBCB-416D-B301-14AC3172A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ECB42-F6F2-4D38-AA32-8D7DC846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A97C2-7124-4EA9-8DE2-1544A1CB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6D74A-F919-476D-AEF5-6564A2A5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003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371" y="6334630"/>
            <a:ext cx="1200001" cy="31771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inea"/>
          <p:cNvSpPr/>
          <p:nvPr/>
        </p:nvSpPr>
        <p:spPr>
          <a:xfrm>
            <a:off x="11370735" y="6334630"/>
            <a:ext cx="0" cy="277311"/>
          </a:xfrm>
          <a:prstGeom prst="line">
            <a:avLst/>
          </a:prstGeom>
          <a:ln w="12700">
            <a:solidFill>
              <a:srgbClr val="E0201A"/>
            </a:solidFill>
          </a:ln>
        </p:spPr>
        <p:txBody>
          <a:bodyPr lIns="0" tIns="0" rIns="0" bIns="0"/>
          <a:lstStyle/>
          <a:p>
            <a:pPr algn="l" defTabSz="60960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</p:txBody>
      </p:sp>
      <p:sp>
        <p:nvSpPr>
          <p:cNvPr id="13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26945" y="294904"/>
            <a:ext cx="11277601" cy="579839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200">
              <a:lnSpc>
                <a:spcPct val="120000"/>
              </a:lnSpc>
              <a:spcBef>
                <a:spcPts val="1400"/>
              </a:spcBef>
              <a:buSzTx/>
              <a:buNone/>
              <a:defRPr sz="2900">
                <a:solidFill>
                  <a:srgbClr val="1162A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0" indent="223044" algn="ctr" defTabSz="1219200">
              <a:lnSpc>
                <a:spcPct val="120000"/>
              </a:lnSpc>
              <a:spcBef>
                <a:spcPts val="1400"/>
              </a:spcBef>
              <a:buSzTx/>
              <a:buNone/>
              <a:defRPr sz="2900">
                <a:solidFill>
                  <a:srgbClr val="1162A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0" indent="446881" algn="ctr" defTabSz="1219200">
              <a:lnSpc>
                <a:spcPct val="120000"/>
              </a:lnSpc>
              <a:spcBef>
                <a:spcPts val="1400"/>
              </a:spcBef>
              <a:buSzTx/>
              <a:buNone/>
              <a:defRPr sz="2900">
                <a:solidFill>
                  <a:srgbClr val="1162A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0" indent="669925" algn="ctr" defTabSz="1219200">
              <a:lnSpc>
                <a:spcPct val="120000"/>
              </a:lnSpc>
              <a:spcBef>
                <a:spcPts val="1400"/>
              </a:spcBef>
              <a:buSzTx/>
              <a:buNone/>
              <a:defRPr sz="2900">
                <a:solidFill>
                  <a:srgbClr val="1162A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289844" indent="-368300" algn="ctr" defTabSz="1219200">
              <a:lnSpc>
                <a:spcPct val="120000"/>
              </a:lnSpc>
              <a:spcBef>
                <a:spcPts val="1400"/>
              </a:spcBef>
              <a:buSzPct val="50000"/>
              <a:buChar char="►"/>
              <a:defRPr sz="2900">
                <a:solidFill>
                  <a:srgbClr val="1162A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640135" y="6453188"/>
            <a:ext cx="213200" cy="184666"/>
          </a:xfrm>
          <a:prstGeom prst="rect">
            <a:avLst/>
          </a:prstGeom>
        </p:spPr>
        <p:txBody>
          <a:bodyPr lIns="0" tIns="0" rIns="0" bIns="0"/>
          <a:lstStyle>
            <a:lvl1pPr algn="r" defTabSz="1219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238938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DEE6-4804-42D3-9A5C-85FD3F63B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72345-F0D2-4BD4-B204-698BA3B39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76437-F559-49C9-9868-18FFA574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15954-EBB1-46F6-9BA1-06A437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A1BAD-A0B1-40DA-B58C-51C85536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86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5B08-FC4C-4465-8A24-F8D5ACD4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EC94-F78F-4C49-8838-618380EC3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F1E3-946D-4798-B5DF-5DD7E1B7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4373F-856B-40D0-923F-E3CD2785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F9823-967D-4B23-9CEA-E33E790F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5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26945" y="294904"/>
            <a:ext cx="11277600" cy="5798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marL="0" indent="0" algn="l">
              <a:defRPr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1849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F530-CD1B-4352-A51B-1F8EF7B2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44168-3601-4D88-86FB-E224CAF47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059DC-CC0A-4619-A9D1-C22EC763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40B95-A18E-4022-B05D-C3C37A28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3281F-299D-4659-A98C-5F29F1E5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305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9DEC-8876-457E-B3D7-1CF16B29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5647-655B-4108-B861-335A5DFC5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DD7B3-E6FD-4B24-A233-90D1CEE6B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604E3-9E2B-42D3-9C90-120738C3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5FAF2-A077-4599-A605-A192328D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AB0C2-4197-49E1-BB13-CA7C21DE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95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9912-AD9D-46EC-89B6-779B0605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44E-D755-491A-9003-E58C05FD1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CBBE5-E9FF-4910-9D4A-251831776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5B6DE-A3D1-4BD6-AD09-9EAB6D6EB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92049-B2DA-477B-A834-9AE889B3D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24EF-4939-44F9-9F56-A13D4DF2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C2808-7593-4ECA-9920-27F20CCC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FEE289-0682-481A-88A8-54A95A15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995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B3ED-253D-404D-9A7F-0EEF7FDE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38694-B353-4D21-97F0-1099E0CF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C341A-F974-4713-82BB-A49D6869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2C79F-067C-4BEB-B22A-30123692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44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F3812-B7AD-420E-8DD8-3F00AF3F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72A54-9B0C-4A9D-99C0-B4B1B663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867A6-0BA0-4249-A9D6-401144A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038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D234-4412-4AD3-BB02-89A7C30E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B76B-D044-4AEB-A8BA-ACE4B4B25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DF262-5269-463F-9518-5766047A3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E7D91-7BDD-4B6E-8CBF-C3240F7A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606BA-ED6A-452D-81AA-81E6FB27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BDB84-C0C4-41B1-93F6-17648CAB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032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FE6-E342-47AE-8E81-8ECDF0F6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94E5A-24B8-4A5A-8F73-044FC69C6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253E1-7055-4D57-8425-1B58BB157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242C2-6754-4C9C-8BD7-F5EA6B3B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DC877-EE42-40F9-B65C-A321D56B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AE678-C1F6-452E-B28A-4CB3218A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091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C3A6-460E-4259-ADC3-3706D937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84538-0A2B-40F4-A3AF-7D27115DE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CFE59-28FD-4A07-8E0B-AF56A1D08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081C7-2B44-419B-BD65-96915902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8E82F-5871-4DD9-AFDE-55A10C42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063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0C02D-10A9-446C-8253-7ACB99550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A266F-61B3-4EE0-A723-BBA893584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182C6-7629-4639-B07D-1463B9FC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97EE6-5398-4D2F-8DE5-B2F7B02F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A512B-C25F-4239-833F-3AF3C82D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62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Separato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Base" hidden="1"/>
          <p:cNvGraphicFramePr>
            <a:graphicFrameLocks/>
          </p:cNvGraphicFramePr>
          <p:nvPr/>
        </p:nvGraphicFramePr>
        <p:xfrm>
          <a:off x="2032000" y="139700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15" name="Base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7000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11296651" y="6453188"/>
            <a:ext cx="556683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6741C2E1-D816-4A2F-96BE-3A8504A25DE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‹#›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Connettore 1 7"/>
          <p:cNvCxnSpPr/>
          <p:nvPr/>
        </p:nvCxnSpPr>
        <p:spPr>
          <a:xfrm>
            <a:off x="11370733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1647" y="360002"/>
            <a:ext cx="12407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987632" y="1000343"/>
            <a:ext cx="1056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987632" y="2277694"/>
            <a:ext cx="1056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987632" y="2526094"/>
            <a:ext cx="1056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987632" y="2800273"/>
            <a:ext cx="10560000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endParaRPr lang="en-US" dirty="0"/>
          </a:p>
          <a:p>
            <a:pPr lvl="0"/>
            <a:endParaRPr lang="it-IT" dirty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987632" y="1288375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25"/>
          <p:cNvSpPr>
            <a:spLocks noGrp="1"/>
          </p:cNvSpPr>
          <p:nvPr>
            <p:ph type="body" sz="quarter" idx="25" hasCustomPrompt="1"/>
          </p:nvPr>
        </p:nvSpPr>
        <p:spPr>
          <a:xfrm>
            <a:off x="987632" y="1542326"/>
            <a:ext cx="10560000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1" name="Segnaposto testo 19"/>
          <p:cNvSpPr>
            <a:spLocks noGrp="1"/>
          </p:cNvSpPr>
          <p:nvPr>
            <p:ph type="body" sz="quarter" idx="31" hasCustomPrompt="1"/>
          </p:nvPr>
        </p:nvSpPr>
        <p:spPr>
          <a:xfrm>
            <a:off x="987632" y="3574574"/>
            <a:ext cx="1056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2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987632" y="3862606"/>
            <a:ext cx="1056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3" name="Segnaposto testo 25"/>
          <p:cNvSpPr>
            <a:spLocks noGrp="1"/>
          </p:cNvSpPr>
          <p:nvPr>
            <p:ph type="body" sz="quarter" idx="33" hasCustomPrompt="1"/>
          </p:nvPr>
        </p:nvSpPr>
        <p:spPr>
          <a:xfrm>
            <a:off x="987632" y="4116557"/>
            <a:ext cx="10560000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44" name="Segnaposto testo 19"/>
          <p:cNvSpPr>
            <a:spLocks noGrp="1"/>
          </p:cNvSpPr>
          <p:nvPr>
            <p:ph type="body" sz="quarter" idx="34" hasCustomPrompt="1"/>
          </p:nvPr>
        </p:nvSpPr>
        <p:spPr>
          <a:xfrm>
            <a:off x="987632" y="4886610"/>
            <a:ext cx="1056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#4 in Arial </a:t>
            </a:r>
            <a:r>
              <a:rPr lang="en-US" dirty="0" err="1"/>
              <a:t>Grassetto</a:t>
            </a:r>
            <a:r>
              <a:rPr lang="en-US" dirty="0"/>
              <a:t>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987632" y="5174642"/>
            <a:ext cx="1056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Sottotitolo</a:t>
            </a:r>
            <a:r>
              <a:rPr lang="en-US" dirty="0"/>
              <a:t> in Arial </a:t>
            </a:r>
            <a:r>
              <a:rPr lang="en-US" dirty="0" err="1"/>
              <a:t>Grassetto</a:t>
            </a:r>
            <a:r>
              <a:rPr lang="en-US" dirty="0"/>
              <a:t>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6" name="Segnaposto testo 25"/>
          <p:cNvSpPr>
            <a:spLocks noGrp="1"/>
          </p:cNvSpPr>
          <p:nvPr>
            <p:ph type="body" sz="quarter" idx="36" hasCustomPrompt="1"/>
          </p:nvPr>
        </p:nvSpPr>
        <p:spPr>
          <a:xfrm>
            <a:off x="987632" y="5428593"/>
            <a:ext cx="10560000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/>
              <a:t>Dettaglio_1 </a:t>
            </a:r>
            <a:r>
              <a:rPr lang="it-IT" dirty="0"/>
              <a:t>–</a:t>
            </a:r>
            <a:r>
              <a:rPr lang="en-US" dirty="0"/>
              <a:t> Arial </a:t>
            </a:r>
            <a:r>
              <a:rPr lang="en-US" dirty="0" err="1"/>
              <a:t>Grassetto</a:t>
            </a:r>
            <a:r>
              <a:rPr lang="en-US" dirty="0"/>
              <a:t> 10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23" name="Segnaposto data 4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25" name="Segnaposto piè di pagina 5"/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endParaRPr lang="it-IT" dirty="0"/>
          </a:p>
        </p:txBody>
      </p:sp>
      <p:pic>
        <p:nvPicPr>
          <p:cNvPr id="22" name="Immagine 21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6381330"/>
            <a:ext cx="12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Separato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2032000" y="139700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5" name="Base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7000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317431" y="967282"/>
            <a:ext cx="10945216" cy="2602349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 sz="1800" b="1" baseline="0">
                <a:solidFill>
                  <a:schemeClr val="accent1"/>
                </a:solidFill>
              </a:defRPr>
            </a:lvl1pPr>
            <a:lvl2pPr marL="788988" indent="-342900">
              <a:lnSpc>
                <a:spcPct val="150000"/>
              </a:lnSpc>
              <a:buClr>
                <a:schemeClr val="accent5"/>
              </a:buClr>
              <a:buSzPct val="100000"/>
              <a:buFont typeface="Webdings" pitchFamily="18" charset="2"/>
              <a:buChar char="4"/>
              <a:defRPr sz="18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Argomento #1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#2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/>
              <a:t>Argomento #3 in </a:t>
            </a:r>
            <a:r>
              <a:rPr lang="it-IT" dirty="0" err="1"/>
              <a:t>Arial</a:t>
            </a:r>
            <a:r>
              <a:rPr lang="it-IT" dirty="0"/>
              <a:t> Grassetto 18pt</a:t>
            </a:r>
          </a:p>
          <a:p>
            <a:pPr lvl="0"/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01647" y="360002"/>
            <a:ext cx="12407999" cy="359997"/>
          </a:xfrm>
        </p:spPr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8" name="Immagine 7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6381328"/>
            <a:ext cx="1200000" cy="2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8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01236" y="360001"/>
            <a:ext cx="1128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90745" y="953840"/>
            <a:ext cx="11280000" cy="4104233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156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885" y="360001"/>
            <a:ext cx="1128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16308" y="971202"/>
            <a:ext cx="11183989" cy="540060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314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2032000" y="139700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7" name="Base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7000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1296651" y="6453188"/>
            <a:ext cx="556683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0B1D2589-75F9-42DE-A6E7-0810A8978005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‹#›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Connettore 1 7"/>
          <p:cNvCxnSpPr/>
          <p:nvPr/>
        </p:nvCxnSpPr>
        <p:spPr>
          <a:xfrm>
            <a:off x="11370733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267" y="360001"/>
            <a:ext cx="11280000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405969" y="1690631"/>
            <a:ext cx="5527972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69161" y="1690631"/>
            <a:ext cx="5508251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05968" y="956624"/>
            <a:ext cx="5568619" cy="35976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6068180" y="951861"/>
            <a:ext cx="5568619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endParaRPr lang="it-IT" dirty="0"/>
          </a:p>
        </p:txBody>
      </p:sp>
      <p:pic>
        <p:nvPicPr>
          <p:cNvPr id="14" name="Immagine 13" descr="secondari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6381328"/>
            <a:ext cx="1200000" cy="2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2032000" y="139700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6" name="Base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7000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1296651" y="6453188"/>
            <a:ext cx="556683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4AB964C1-791C-4B4D-8586-CA6F7366BFB6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‹#›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1370733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16"/>
          <p:cNvGraphicFramePr>
            <a:graphicFrameLocks noGrp="1"/>
          </p:cNvGraphicFramePr>
          <p:nvPr>
            <p:extLst/>
          </p:nvPr>
        </p:nvGraphicFramePr>
        <p:xfrm>
          <a:off x="419100" y="1556793"/>
          <a:ext cx="5577417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" name="Grafico" r:id="rId4" imgW="4038585" imgH="4572135" progId="MSGraph.Chart.8">
                  <p:embed followColorScheme="full"/>
                </p:oleObj>
              </mc:Choice>
              <mc:Fallback>
                <p:oleObj name="Grafico" r:id="rId4" imgW="4038585" imgH="4572135" progId="MSGraph.Chart.8">
                  <p:embed followColorScheme="full"/>
                  <p:pic>
                    <p:nvPicPr>
                      <p:cNvPr id="10" name="Oggetto 1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56793"/>
                        <a:ext cx="5577417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267" y="360001"/>
            <a:ext cx="11280000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5975338" y="1690631"/>
            <a:ext cx="5527972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>
                <a:solidFill>
                  <a:schemeClr val="accent1"/>
                </a:solidFill>
              </a:defRPr>
            </a:lvl1pPr>
            <a:lvl2pPr marL="788988" indent="-34290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05968" y="956624"/>
            <a:ext cx="5568619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6062805" y="951861"/>
            <a:ext cx="5568619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endParaRPr lang="it-IT" dirty="0"/>
          </a:p>
        </p:txBody>
      </p:sp>
      <p:pic>
        <p:nvPicPr>
          <p:cNvPr id="16" name="Immagine 15" descr="secondario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6381330"/>
            <a:ext cx="12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6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slide testo Franklin </a:t>
            </a:r>
            <a:r>
              <a:rPr lang="it-IT" dirty="0" err="1"/>
              <a:t>Gothic</a:t>
            </a:r>
            <a:r>
              <a:rPr lang="it-IT" dirty="0"/>
              <a:t>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11296651" y="6453188"/>
            <a:ext cx="556683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‹#›</a:t>
            </a:fld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1370733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1" y="942975"/>
            <a:ext cx="1126701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2"/>
          </p:nvPr>
        </p:nvSpPr>
        <p:spPr>
          <a:xfrm>
            <a:off x="3790951" y="6303964"/>
            <a:ext cx="7586133" cy="365125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3790951" y="6448426"/>
            <a:ext cx="7586133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pic>
        <p:nvPicPr>
          <p:cNvPr id="3" name="Immagine 2" descr="secondario_rgb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6381330"/>
            <a:ext cx="1200000" cy="2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2200">
          <a:solidFill>
            <a:schemeClr val="accent1"/>
          </a:solidFill>
          <a:latin typeface="Franklin Gothic Medium" panose="020B0603020102020204" pitchFamily="34" charset="0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o 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8" name="Immagin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868" y="2752336"/>
                <a:ext cx="10040132" cy="4105664"/>
              </a:xfrm>
              <a:prstGeom prst="rect">
                <a:avLst/>
              </a:prstGeom>
            </p:spPr>
          </p:pic>
        </p:grpSp>
        <p:sp>
          <p:nvSpPr>
            <p:cNvPr id="7" name="Rettangolo 6"/>
            <p:cNvSpPr/>
            <p:nvPr/>
          </p:nvSpPr>
          <p:spPr>
            <a:xfrm>
              <a:off x="0" y="0"/>
              <a:ext cx="5076968" cy="6858000"/>
            </a:xfrm>
            <a:prstGeom prst="rect">
              <a:avLst/>
            </a:prstGeom>
            <a:solidFill>
              <a:srgbClr val="2A518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Immagine 4" descr="primario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956006"/>
            <a:ext cx="1674853" cy="44479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717" y="601874"/>
            <a:ext cx="1081185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4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97">
          <p15:clr>
            <a:srgbClr val="F26B43"/>
          </p15:clr>
        </p15:guide>
        <p15:guide id="3" pos="302">
          <p15:clr>
            <a:srgbClr val="F26B43"/>
          </p15:clr>
        </p15:guide>
        <p15:guide id="4" pos="4243">
          <p15:clr>
            <a:srgbClr val="F26B43"/>
          </p15:clr>
        </p15:guide>
        <p15:guide id="5" pos="3659">
          <p15:clr>
            <a:srgbClr val="F26B43"/>
          </p15:clr>
        </p15:guide>
        <p15:guide id="6" pos="4389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pos="270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B32BF-7AD1-4AED-A364-BDA286D5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6ACFA-EB65-44C3-AC9E-7C978D6BB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D5533-D421-4EFE-829B-97CBCB1C4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6B3E4-14F7-4293-B553-282A6B8FF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18DF8-8B9B-45F2-8CEB-64632216A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1510-79EC-449B-8164-F041374152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82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DE3D1-C761-4CF8-B81C-65F77C36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C3FD0-0E3C-4E12-9C11-006D9952F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52143-0E7F-4FD6-AE57-8949DC28F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78A81-85C3-4D3C-8A9E-A27C55544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1C0BF-50E6-4833-8E5B-29E103C2F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2F8E-47C5-47CF-A74D-3D3B66EEA4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56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>
                <a:cs typeface="Arial" charset="0"/>
              </a:rPr>
              <a:t>GRUPPO TIM</a:t>
            </a:r>
          </a:p>
          <a:p>
            <a:r>
              <a:rPr lang="it-IT" dirty="0">
                <a:cs typeface="Arial" charset="0"/>
              </a:rPr>
              <a:t>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92300" y="2946192"/>
            <a:ext cx="7229300" cy="478685"/>
          </a:xfrm>
        </p:spPr>
        <p:txBody>
          <a:bodyPr/>
          <a:lstStyle/>
          <a:p>
            <a:r>
              <a:rPr lang="it-IT" dirty="0"/>
              <a:t>Progetto di Formazione e Riqualificazione per TIM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03940" y="3413647"/>
            <a:ext cx="7217660" cy="312778"/>
          </a:xfrm>
        </p:spPr>
        <p:txBody>
          <a:bodyPr/>
          <a:lstStyle/>
          <a:p>
            <a:br>
              <a:rPr lang="it-IT" sz="1600" dirty="0">
                <a:cs typeface="Arial" charset="0"/>
              </a:rPr>
            </a:br>
            <a:endParaRPr lang="it-IT" sz="1600" dirty="0">
              <a:cs typeface="Arial" charset="0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HRO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DA2321A-FF66-4722-A7C6-E22624745D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000" y="956483"/>
            <a:ext cx="4529993" cy="251922"/>
          </a:xfrm>
        </p:spPr>
        <p:txBody>
          <a:bodyPr/>
          <a:lstStyle/>
          <a:p>
            <a:r>
              <a:rPr lang="it-IT" dirty="0"/>
              <a:t>Roma, agosto 2019</a:t>
            </a:r>
          </a:p>
        </p:txBody>
      </p:sp>
    </p:spTree>
    <p:extLst>
      <p:ext uri="{BB962C8B-B14F-4D97-AF65-F5344CB8AC3E}">
        <p14:creationId xmlns:p14="http://schemas.microsoft.com/office/powerpoint/2010/main" val="363620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61063DB-E0D6-4547-ABF3-74A86B63CE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FB68D66-FC70-4C0E-8738-0404FB358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76103"/>
              </p:ext>
            </p:extLst>
          </p:nvPr>
        </p:nvGraphicFramePr>
        <p:xfrm>
          <a:off x="320780" y="697173"/>
          <a:ext cx="11552121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646">
                  <a:extLst>
                    <a:ext uri="{9D8B030D-6E8A-4147-A177-3AD203B41FA5}">
                      <a16:colId xmlns:a16="http://schemas.microsoft.com/office/drawing/2014/main" val="4268569449"/>
                    </a:ext>
                  </a:extLst>
                </a:gridCol>
                <a:gridCol w="1278193">
                  <a:extLst>
                    <a:ext uri="{9D8B030D-6E8A-4147-A177-3AD203B41FA5}">
                      <a16:colId xmlns:a16="http://schemas.microsoft.com/office/drawing/2014/main" val="2203653318"/>
                    </a:ext>
                  </a:extLst>
                </a:gridCol>
                <a:gridCol w="3342968">
                  <a:extLst>
                    <a:ext uri="{9D8B030D-6E8A-4147-A177-3AD203B41FA5}">
                      <a16:colId xmlns:a16="http://schemas.microsoft.com/office/drawing/2014/main" val="467337618"/>
                    </a:ext>
                  </a:extLst>
                </a:gridCol>
                <a:gridCol w="825812">
                  <a:extLst>
                    <a:ext uri="{9D8B030D-6E8A-4147-A177-3AD203B41FA5}">
                      <a16:colId xmlns:a16="http://schemas.microsoft.com/office/drawing/2014/main" val="70335969"/>
                    </a:ext>
                  </a:extLst>
                </a:gridCol>
                <a:gridCol w="1061982">
                  <a:extLst>
                    <a:ext uri="{9D8B030D-6E8A-4147-A177-3AD203B41FA5}">
                      <a16:colId xmlns:a16="http://schemas.microsoft.com/office/drawing/2014/main" val="4171120330"/>
                    </a:ext>
                  </a:extLst>
                </a:gridCol>
                <a:gridCol w="973296">
                  <a:extLst>
                    <a:ext uri="{9D8B030D-6E8A-4147-A177-3AD203B41FA5}">
                      <a16:colId xmlns:a16="http://schemas.microsoft.com/office/drawing/2014/main" val="957921199"/>
                    </a:ext>
                  </a:extLst>
                </a:gridCol>
                <a:gridCol w="2188224">
                  <a:extLst>
                    <a:ext uri="{9D8B030D-6E8A-4147-A177-3AD203B41FA5}">
                      <a16:colId xmlns:a16="http://schemas.microsoft.com/office/drawing/2014/main" val="282924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Progetto formativo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Contenuti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Modalità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lavoratori coinvolti 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ore formazione</a:t>
                      </a:r>
                    </a:p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pro-capite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Competenze iniziali vs finali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5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</a:t>
                      </a:r>
                    </a:p>
                    <a:p>
                      <a:pPr algn="l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Customer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Services Consumer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TIM Sans" panose="02020503040602060503" pitchFamily="18" charset="0"/>
                        </a:rPr>
                        <a:t>Supervisor Consumer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Piani di formazione finalizzati a supportare il self empowerment e lo sviluppo dei collaboratori nonché a  potenziare la comunicazione tra colleghi e con i clienti.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blended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160 TIM</a:t>
                      </a:r>
                    </a:p>
                    <a:p>
                      <a:pPr algn="ctr"/>
                      <a:endParaRPr lang="it-IT" sz="10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Rafforzamento del profilo (**) del sistema professionale a cui la persona è associata, in particolare rispetto alle competenze di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people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management e di comunicazione efficace.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31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</a:t>
                      </a:r>
                    </a:p>
                    <a:p>
                      <a:pPr algn="l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Customer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Services Consumer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TIM Sans" panose="02020503040602060503" pitchFamily="18" charset="0"/>
                        </a:rPr>
                        <a:t>Addetti Consumer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 di formazione finalizzato all’adeguamento del ruolo con focus sul  miglioramento della gestione del cliente, sempre più evoluto e consapevole delle proprie esigenze. </a:t>
                      </a:r>
                    </a:p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Il piano formativo, inoltre, è finalizzato a rendere gli addetti consapevoli </a:t>
                      </a: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del ciclo completo (end to end) dei processi relativi ai servizi di TIM, dall’attivazione al delivery presso le case dei clienti.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blended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2.200 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Rafforzamento del profilo (**) del sistema professionale a cui la persona è associata, in particolare rispetto alle tecniche di gestione dei clienti evoluti e conoscenza del ciclo completo dei processi che impattano sulla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Customer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Experience.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9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Wholesale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TIM Sans" panose="02020503040602060503" pitchFamily="18" charset="0"/>
                        </a:rPr>
                        <a:t>Coordinatori TOF</a:t>
                      </a:r>
                    </a:p>
                    <a:p>
                      <a:r>
                        <a:rPr lang="it-IT" sz="1000" dirty="0">
                          <a:latin typeface="TIM Sans" panose="02020503040602060503" pitchFamily="18" charset="0"/>
                        </a:rPr>
                        <a:t>Coordinatori TOL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Piani di formazione finalizzati a supportare il self empowerment e lo sviluppo dei collaboratori nonché a  potenziare la comunicazione tra colleghi e con i clienti.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blended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Coord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TOF 400</a:t>
                      </a:r>
                    </a:p>
                    <a:p>
                      <a:pPr algn="ctr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Coord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TOL 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Rafforzamento del profilo (**) del sistema professionale a cui la persona è associata, in particolare rispetto alle competenze di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people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management e di comunicazione efficace.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55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Wholesale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TIM Sans" panose="02020503040602060503" pitchFamily="18" charset="0"/>
                        </a:rPr>
                        <a:t>Tecnici on Field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TIM Sans" panose="02020503040602060503" pitchFamily="18" charset="0"/>
                        </a:rPr>
                        <a:t>Tecnici on 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 di formazione finalizzato all’adeguamento del ruolo, in ottica di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reskilling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, con focus sul  miglioramento della gestione del cliente, sempre più evoluto e consapevole delle proprie esigenze. </a:t>
                      </a:r>
                    </a:p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Il piano formativo, inoltre, è finalizzato a rendere i tecnici consapevoli </a:t>
                      </a: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del ciclo completo (end to end) dei processi relativi ai servizi di TIM, dall’attivazione al delivery presso le case dei clienti.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blended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TOF 8.300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TOL 2.000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Rafforzamento del profilo (**) del sistema professionale a cui la persona è associata, in particolare rispetto alle tecniche di gestione dei clienti evoluti e conoscenza del ciclo completo dei processi che impattano sulla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Customer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Experience.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154850"/>
                  </a:ext>
                </a:extLst>
              </a:tr>
            </a:tbl>
          </a:graphicData>
        </a:graphic>
      </p:graphicFrame>
      <p:sp>
        <p:nvSpPr>
          <p:cNvPr id="5" name="CasellaDiTesto 127">
            <a:extLst>
              <a:ext uri="{FF2B5EF4-FFF2-40B4-BE49-F238E27FC236}">
                <a16:creationId xmlns:a16="http://schemas.microsoft.com/office/drawing/2014/main" id="{B8A0EEAE-700B-499A-BDFE-9A8C85FF6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5" y="258096"/>
            <a:ext cx="111348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EB0028"/>
                </a:solidFill>
                <a:effectLst/>
                <a:uLnTx/>
                <a:uFillTx/>
                <a:latin typeface="TIM Sans" panose="02020503040602060503" pitchFamily="18" charset="0"/>
                <a:ea typeface="ＭＳ Ｐゴシック"/>
                <a:cs typeface="Arial"/>
              </a:defRPr>
            </a:lvl1pPr>
            <a:lvl2pPr marL="742950" indent="-285750" eaLnBrk="0" hangingPunct="0">
              <a:defRPr>
                <a:latin typeface="Franklin Gothic Dem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Franklin Gothic Dem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Franklin Gothic Dem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Franklin Gothic Dem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9pPr>
          </a:lstStyle>
          <a:p>
            <a:r>
              <a:rPr lang="it-IT" dirty="0"/>
              <a:t>Piani formativi a supporto delle Riqualificazioni (1/8)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355A05-BF43-4D65-B288-8739BF634E05}"/>
              </a:ext>
            </a:extLst>
          </p:cNvPr>
          <p:cNvSpPr txBox="1"/>
          <p:nvPr/>
        </p:nvSpPr>
        <p:spPr>
          <a:xfrm>
            <a:off x="264502" y="5964184"/>
            <a:ext cx="600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TIM Sans" panose="02020503040602060503" pitchFamily="18" charset="0"/>
              </a:rPr>
              <a:t>(*) solo TIM </a:t>
            </a:r>
            <a:r>
              <a:rPr lang="it-IT" sz="900" dirty="0" err="1">
                <a:latin typeface="TIM Sans" panose="02020503040602060503" pitchFamily="18" charset="0"/>
              </a:rPr>
              <a:t>s.p.a.</a:t>
            </a:r>
            <a:r>
              <a:rPr lang="it-IT" sz="900" dirty="0">
                <a:latin typeface="TIM Sans" panose="02020503040602060503" pitchFamily="18" charset="0"/>
              </a:rPr>
              <a:t> (partecipanti individuati sulla stima dell’organico al netto di uscite 2019 e base </a:t>
            </a:r>
            <a:r>
              <a:rPr lang="it-IT" sz="900" dirty="0" err="1">
                <a:latin typeface="TIM Sans" panose="02020503040602060503" pitchFamily="18" charset="0"/>
              </a:rPr>
              <a:t>esodabile</a:t>
            </a:r>
            <a:r>
              <a:rPr lang="it-IT" sz="900" dirty="0">
                <a:latin typeface="TIM Sans" panose="02020503040602060503" pitchFamily="18" charset="0"/>
              </a:rPr>
              <a:t> 2020)</a:t>
            </a:r>
          </a:p>
          <a:p>
            <a:r>
              <a:rPr lang="it-IT" sz="900" dirty="0">
                <a:latin typeface="TIM Sans" panose="02020503040602060503" pitchFamily="18" charset="0"/>
              </a:rPr>
              <a:t> (**) il profilo professionale delle singole persone è composto da conoscenze e capacità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38F3FBB-3E07-4D29-B942-80119F7F5F12}"/>
              </a:ext>
            </a:extLst>
          </p:cNvPr>
          <p:cNvSpPr/>
          <p:nvPr/>
        </p:nvSpPr>
        <p:spPr>
          <a:xfrm>
            <a:off x="68509" y="879847"/>
            <a:ext cx="341584" cy="2459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996075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6515C7-CC93-4FB9-B876-2B4EF5F92A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A141B62-33B9-40DC-A3CB-28A3D9D53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705899"/>
              </p:ext>
            </p:extLst>
          </p:nvPr>
        </p:nvGraphicFramePr>
        <p:xfrm>
          <a:off x="320780" y="765997"/>
          <a:ext cx="11552121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001">
                  <a:extLst>
                    <a:ext uri="{9D8B030D-6E8A-4147-A177-3AD203B41FA5}">
                      <a16:colId xmlns:a16="http://schemas.microsoft.com/office/drawing/2014/main" val="4268569449"/>
                    </a:ext>
                  </a:extLst>
                </a:gridCol>
                <a:gridCol w="1474838">
                  <a:extLst>
                    <a:ext uri="{9D8B030D-6E8A-4147-A177-3AD203B41FA5}">
                      <a16:colId xmlns:a16="http://schemas.microsoft.com/office/drawing/2014/main" val="2203653318"/>
                    </a:ext>
                  </a:extLst>
                </a:gridCol>
                <a:gridCol w="3205316">
                  <a:extLst>
                    <a:ext uri="{9D8B030D-6E8A-4147-A177-3AD203B41FA5}">
                      <a16:colId xmlns:a16="http://schemas.microsoft.com/office/drawing/2014/main" val="467337618"/>
                    </a:ext>
                  </a:extLst>
                </a:gridCol>
                <a:gridCol w="982556">
                  <a:extLst>
                    <a:ext uri="{9D8B030D-6E8A-4147-A177-3AD203B41FA5}">
                      <a16:colId xmlns:a16="http://schemas.microsoft.com/office/drawing/2014/main" val="70335969"/>
                    </a:ext>
                  </a:extLst>
                </a:gridCol>
                <a:gridCol w="1092051">
                  <a:extLst>
                    <a:ext uri="{9D8B030D-6E8A-4147-A177-3AD203B41FA5}">
                      <a16:colId xmlns:a16="http://schemas.microsoft.com/office/drawing/2014/main" val="4171120330"/>
                    </a:ext>
                  </a:extLst>
                </a:gridCol>
                <a:gridCol w="924135">
                  <a:extLst>
                    <a:ext uri="{9D8B030D-6E8A-4147-A177-3AD203B41FA5}">
                      <a16:colId xmlns:a16="http://schemas.microsoft.com/office/drawing/2014/main" val="957921199"/>
                    </a:ext>
                  </a:extLst>
                </a:gridCol>
                <a:gridCol w="2188224">
                  <a:extLst>
                    <a:ext uri="{9D8B030D-6E8A-4147-A177-3AD203B41FA5}">
                      <a16:colId xmlns:a16="http://schemas.microsoft.com/office/drawing/2014/main" val="282924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Progetto formativo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Contenuti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Modalità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lavoratori coinvolti 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ore formazione</a:t>
                      </a:r>
                    </a:p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pro-capite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Competenze iniziali vs finali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5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Caring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Services: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Formazione Offerte/Lanci Commerciali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TIM Sans" panose="02020503040602060503" pitchFamily="18" charset="0"/>
                        </a:rPr>
                        <a:t>Addetti Consumer/Business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Formazione e affiancamenti con colleghi esperti su temi inerenti i nuovi prodotti e servizi nonché i nuovi lanci commerciali, in ottica di miglioramento della gestione dei clienti sempre più evoluti.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TOJ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circa 3.000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Rafforzamento del profilo (**) del sistema professionale a cui la persona è associata, in particolare rispetto alla gestione delle informazioni relative alle nuove offerte, ai nuovi servizi e ai nuovi lanci commerciali.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31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Caring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Services: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Formazione Processi e Sistemi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TIM Sans" panose="02020503040602060503" pitchFamily="18" charset="0"/>
                        </a:rPr>
                        <a:t>Addetti Consumer/Business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Formazione e affiancamenti con colleghi esperti sui nuovi sistemi e in nuovi processi di lavoro, in ottica di miglioramento della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Customer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Experience.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TOJ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circa 3.500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Rafforzamento del profilo (**) del sistema professionale a cui la persona è associata, in particolare rispetto ai nuovi sistemi e i nuovi processi di lavoro.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9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Wholesale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Operations: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Apparati, Sistemi, Procedure, Prodotti, Servizi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TIM Sans" panose="02020503040602060503" pitchFamily="18" charset="0"/>
                        </a:rPr>
                        <a:t>Tecnici on Field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TIM Sans" panose="02020503040602060503" pitchFamily="18" charset="0"/>
                        </a:rPr>
                        <a:t>Tecnici on 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Formazione e affiancamenti con colleghi esperti su temi inerenti i nuovi apparati, prodotti e servizi nonché nuovi sistemi e procedure, , in ottica di miglioramento della gestione dei clienti sempre più evoluti.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TOJ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TOF e TOL circa 10.300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Rafforzamento del profilo (**) del sistema professionale a cui la persona è associata, in particolare rispetto ai nuovi apparati, ai nuovi sistemi, i nuovi servizi e le nuove procedure di lavoro.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55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Wholesale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Operations: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Sicurezza e salute sul lavoro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TIM Sans" panose="02020503040602060503" pitchFamily="18" charset="0"/>
                        </a:rPr>
                        <a:t>Tecnici on Field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TIM Sans" panose="02020503040602060503" pitchFamily="18" charset="0"/>
                        </a:rPr>
                        <a:t>Tecnici on 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Formazione sulle principali tematiche relative ai temi di sicurezza e salute sul lavoro, in ottica di prevenzione infortuni e ottemperanza alle normative vigenti in materia.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TOJ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TOF e TOL </a:t>
                      </a:r>
                    </a:p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circa 4.300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Rafforzamento del profilo (**) del sistema professionale a cui la persona è associata, in particolare rispetto alla prevenzione degli infortuni sul lavoro per assicurare la sicurezza sul lavoro.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154850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244262-6CFD-4361-820C-3F8847FCE28F}"/>
              </a:ext>
            </a:extLst>
          </p:cNvPr>
          <p:cNvSpPr txBox="1"/>
          <p:nvPr/>
        </p:nvSpPr>
        <p:spPr>
          <a:xfrm>
            <a:off x="313667" y="5434989"/>
            <a:ext cx="607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TIM Sans" panose="02020503040602060503" pitchFamily="18" charset="0"/>
              </a:rPr>
              <a:t>(*) solo TIM </a:t>
            </a:r>
            <a:r>
              <a:rPr lang="it-IT" sz="900" dirty="0" err="1">
                <a:latin typeface="TIM Sans" panose="02020503040602060503" pitchFamily="18" charset="0"/>
              </a:rPr>
              <a:t>s.p.a.</a:t>
            </a:r>
            <a:r>
              <a:rPr lang="it-IT" sz="900" dirty="0">
                <a:latin typeface="TIM Sans" panose="02020503040602060503" pitchFamily="18" charset="0"/>
              </a:rPr>
              <a:t> (partecipanti individuati sulla stima dell’organico al netto di uscite 2019 e base </a:t>
            </a:r>
            <a:r>
              <a:rPr lang="it-IT" sz="900" dirty="0" err="1">
                <a:latin typeface="TIM Sans" panose="02020503040602060503" pitchFamily="18" charset="0"/>
              </a:rPr>
              <a:t>esodabile</a:t>
            </a:r>
            <a:r>
              <a:rPr lang="it-IT" sz="900" dirty="0">
                <a:latin typeface="TIM Sans" panose="02020503040602060503" pitchFamily="18" charset="0"/>
              </a:rPr>
              <a:t> 2020)</a:t>
            </a:r>
          </a:p>
          <a:p>
            <a:r>
              <a:rPr lang="it-IT" sz="900" dirty="0">
                <a:latin typeface="TIM Sans" panose="02020503040602060503" pitchFamily="18" charset="0"/>
              </a:rPr>
              <a:t>(**) il profilo professionale delle singole persone è composto da conoscenze e capacità</a:t>
            </a:r>
          </a:p>
        </p:txBody>
      </p:sp>
      <p:sp>
        <p:nvSpPr>
          <p:cNvPr id="6" name="CasellaDiTesto 127">
            <a:extLst>
              <a:ext uri="{FF2B5EF4-FFF2-40B4-BE49-F238E27FC236}">
                <a16:creationId xmlns:a16="http://schemas.microsoft.com/office/drawing/2014/main" id="{70EDF099-B148-425E-A36F-6965C4244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79" y="241599"/>
            <a:ext cx="11552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EB0028"/>
                </a:solidFill>
                <a:effectLst/>
                <a:uLnTx/>
                <a:uFillTx/>
                <a:latin typeface="TIM Sans" panose="02020503040602060503" pitchFamily="18" charset="0"/>
                <a:ea typeface="ＭＳ Ｐゴシック"/>
                <a:cs typeface="Arial"/>
              </a:defRPr>
            </a:lvl1pPr>
            <a:lvl2pPr marL="742950" indent="-285750" eaLnBrk="0" hangingPunct="0">
              <a:defRPr>
                <a:latin typeface="Franklin Gothic Dem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Franklin Gothic Dem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Franklin Gothic Dem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Franklin Gothic Dem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9pPr>
          </a:lstStyle>
          <a:p>
            <a:r>
              <a:rPr lang="it-IT" dirty="0"/>
              <a:t>Piani formativi a supporto delle Riqualificazioni (2/8)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885C439-848F-4EF2-8C5B-3C541509DEE2}"/>
              </a:ext>
            </a:extLst>
          </p:cNvPr>
          <p:cNvSpPr/>
          <p:nvPr/>
        </p:nvSpPr>
        <p:spPr>
          <a:xfrm>
            <a:off x="68509" y="948671"/>
            <a:ext cx="341584" cy="2459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21460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27BD585-5DEC-4B12-A086-91D353C281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9BC47A7-BDF6-4013-A163-340DBB7BC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29335"/>
              </p:ext>
            </p:extLst>
          </p:nvPr>
        </p:nvGraphicFramePr>
        <p:xfrm>
          <a:off x="273270" y="799446"/>
          <a:ext cx="11552121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03">
                  <a:extLst>
                    <a:ext uri="{9D8B030D-6E8A-4147-A177-3AD203B41FA5}">
                      <a16:colId xmlns:a16="http://schemas.microsoft.com/office/drawing/2014/main" val="2820313593"/>
                    </a:ext>
                  </a:extLst>
                </a:gridCol>
                <a:gridCol w="1370233">
                  <a:extLst>
                    <a:ext uri="{9D8B030D-6E8A-4147-A177-3AD203B41FA5}">
                      <a16:colId xmlns:a16="http://schemas.microsoft.com/office/drawing/2014/main" val="842819694"/>
                    </a:ext>
                  </a:extLst>
                </a:gridCol>
                <a:gridCol w="3431459">
                  <a:extLst>
                    <a:ext uri="{9D8B030D-6E8A-4147-A177-3AD203B41FA5}">
                      <a16:colId xmlns:a16="http://schemas.microsoft.com/office/drawing/2014/main" val="740416094"/>
                    </a:ext>
                  </a:extLst>
                </a:gridCol>
                <a:gridCol w="934064">
                  <a:extLst>
                    <a:ext uri="{9D8B030D-6E8A-4147-A177-3AD203B41FA5}">
                      <a16:colId xmlns:a16="http://schemas.microsoft.com/office/drawing/2014/main" val="2413524640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2288287879"/>
                    </a:ext>
                  </a:extLst>
                </a:gridCol>
                <a:gridCol w="1012723">
                  <a:extLst>
                    <a:ext uri="{9D8B030D-6E8A-4147-A177-3AD203B41FA5}">
                      <a16:colId xmlns:a16="http://schemas.microsoft.com/office/drawing/2014/main" val="3311826029"/>
                    </a:ext>
                  </a:extLst>
                </a:gridCol>
                <a:gridCol w="2120952">
                  <a:extLst>
                    <a:ext uri="{9D8B030D-6E8A-4147-A177-3AD203B41FA5}">
                      <a16:colId xmlns:a16="http://schemas.microsoft.com/office/drawing/2014/main" val="2043443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Progetto formativo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Contenuti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Modalità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lavoratori coinvolti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ore formazione</a:t>
                      </a:r>
                    </a:p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pro-capite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Competenze iniziali vs finali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Percorsi su competenze digitali: Scenari tecnologici e di business – La Gigabit Society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Tutte le funzioni aziendali (non operative)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Piano di formazione sulle competenze digitali, in linea con il framework europeo. Possibilità di acquisire Open Badge che certificano le competenze. </a:t>
                      </a:r>
                    </a:p>
                    <a:p>
                      <a:r>
                        <a:rPr 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In un contesto di rapide trasformazioni tecnologiche e di mercato, il piano formativo si propone di diffondere la conoscenza e l’utilizzo delle principali innovazioni come 5G, IoT, Social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Communication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, Cloud Services, Intelligenza Artificiale, ecc. fondamentali per vivere appieno le opportunità offerte dalla digitalizzazione sia nel contesto privato sia in ambito lavorativo.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online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10.000 –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20.000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Al termine del percorso formativo i partecipanti avranno potenziato le loro competenze digitali, in linea con il framework europeo, con possibilità di acquisire un Open Badge che certifica le competenze acquisite.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6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Digital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Workplace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Tutte le funzioni aziendali (non operative)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Piano di formazione finalizzato a supportare la diffusione dell’utilizzo dei nuovi strumenti disponibili in azienda (Microsoft 365: OneDrive, Yammer, Teams, …). I nuovi strumenti consentono un approccio al lavoro sempre più «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digital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» e orientato al lavoro in mobilità.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online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10.000 –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20.000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Al termine del percorso formativo i partecipanti saranno in grado di utilizzare al meglio i nuovi strumenti digitali che consentiranno un approccio al lavoro sempre più «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digital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» e orientato al lavoro in mobilità.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Formazione Linguistica on line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Tutte le funzioni aziendali (comprese le strutture operative con tempistiche di fruizione ad hoc)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Percorsi di formazione linguistica online customizzati per livello di conoscenza , finalizzati a supportare le persone nell’apprendimento della lingua inglese abilitante per la trasformazione digitale. Il progetto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English@TIM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 prevede percorsi strutturati, video e articoli, nonché aule virtuali disponibili h24 e 7/7.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Il corso è fruibile da PC e da smartphone, sia in orario di lavoro che extra lavorativo.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online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min. 4.000 –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10.000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10 –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40 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Al termine dei corsi di formazione linguistica online, i partecipanti avranno migliorato il loro livello di conoscenza della lingua inglese.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3279"/>
                  </a:ext>
                </a:extLst>
              </a:tr>
            </a:tbl>
          </a:graphicData>
        </a:graphic>
      </p:graphicFrame>
      <p:sp>
        <p:nvSpPr>
          <p:cNvPr id="5" name="CasellaDiTesto 127">
            <a:extLst>
              <a:ext uri="{FF2B5EF4-FFF2-40B4-BE49-F238E27FC236}">
                <a16:creationId xmlns:a16="http://schemas.microsoft.com/office/drawing/2014/main" id="{19B533BC-02FD-4B47-8CCA-CF983625C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79" y="241599"/>
            <a:ext cx="11552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EB0028"/>
                </a:solidFill>
                <a:effectLst/>
                <a:uLnTx/>
                <a:uFillTx/>
                <a:latin typeface="TIM Sans" panose="02020503040602060503" pitchFamily="18" charset="0"/>
                <a:ea typeface="ＭＳ Ｐゴシック"/>
                <a:cs typeface="Arial"/>
              </a:defRPr>
            </a:lvl1pPr>
            <a:lvl2pPr marL="742950" indent="-285750" eaLnBrk="0" hangingPunct="0">
              <a:defRPr>
                <a:latin typeface="Franklin Gothic Dem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Franklin Gothic Dem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Franklin Gothic Dem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Franklin Gothic Dem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9pPr>
          </a:lstStyle>
          <a:p>
            <a:r>
              <a:rPr lang="it-IT" dirty="0"/>
              <a:t>Piani formativi a supporto delle Riqualificazioni (3/8)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3E7DEE-6186-4FE9-8AC3-047F7E2E26E3}"/>
              </a:ext>
            </a:extLst>
          </p:cNvPr>
          <p:cNvSpPr txBox="1"/>
          <p:nvPr/>
        </p:nvSpPr>
        <p:spPr>
          <a:xfrm>
            <a:off x="265468" y="5601036"/>
            <a:ext cx="6001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TIM Sans" panose="02020503040602060503" pitchFamily="18" charset="0"/>
              </a:rPr>
              <a:t>(*) il numero di ore di formazione dipende dal livello di partenza di conoscenza della lingua delle singole persone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67CA161-51D3-437A-A3FC-4DBCD49B8C8F}"/>
              </a:ext>
            </a:extLst>
          </p:cNvPr>
          <p:cNvSpPr/>
          <p:nvPr/>
        </p:nvSpPr>
        <p:spPr>
          <a:xfrm>
            <a:off x="68509" y="987999"/>
            <a:ext cx="341584" cy="2459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01330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B9AC8E6-6666-407E-961B-CFD7BD442C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" name="CasellaDiTesto 127">
            <a:extLst>
              <a:ext uri="{FF2B5EF4-FFF2-40B4-BE49-F238E27FC236}">
                <a16:creationId xmlns:a16="http://schemas.microsoft.com/office/drawing/2014/main" id="{25B91957-9C9B-4DA5-B231-0CAB3C194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5" y="258096"/>
            <a:ext cx="11513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EB0028"/>
                </a:solidFill>
                <a:effectLst/>
                <a:uLnTx/>
                <a:uFillTx/>
                <a:latin typeface="TIM Sans" panose="02020503040602060503" pitchFamily="18" charset="0"/>
                <a:ea typeface="ＭＳ Ｐゴシック"/>
                <a:cs typeface="Arial"/>
              </a:defRPr>
            </a:lvl1pPr>
            <a:lvl2pPr marL="742950" indent="-285750" eaLnBrk="0" hangingPunct="0">
              <a:defRPr>
                <a:latin typeface="Franklin Gothic Dem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Franklin Gothic Dem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Franklin Gothic Dem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Franklin Gothic Dem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9pPr>
          </a:lstStyle>
          <a:p>
            <a:r>
              <a:rPr lang="it-IT" dirty="0"/>
              <a:t>Piani formativi a supporto delle Riqualificazioni (4/8)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32B44D0-E73D-40FA-B4D5-3CE311CA7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327651"/>
              </p:ext>
            </p:extLst>
          </p:nvPr>
        </p:nvGraphicFramePr>
        <p:xfrm>
          <a:off x="320780" y="765997"/>
          <a:ext cx="11552121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685">
                  <a:extLst>
                    <a:ext uri="{9D8B030D-6E8A-4147-A177-3AD203B41FA5}">
                      <a16:colId xmlns:a16="http://schemas.microsoft.com/office/drawing/2014/main" val="4268569449"/>
                    </a:ext>
                  </a:extLst>
                </a:gridCol>
                <a:gridCol w="1514167">
                  <a:extLst>
                    <a:ext uri="{9D8B030D-6E8A-4147-A177-3AD203B41FA5}">
                      <a16:colId xmlns:a16="http://schemas.microsoft.com/office/drawing/2014/main" val="2203653318"/>
                    </a:ext>
                  </a:extLst>
                </a:gridCol>
                <a:gridCol w="3382297">
                  <a:extLst>
                    <a:ext uri="{9D8B030D-6E8A-4147-A177-3AD203B41FA5}">
                      <a16:colId xmlns:a16="http://schemas.microsoft.com/office/drawing/2014/main" val="467337618"/>
                    </a:ext>
                  </a:extLst>
                </a:gridCol>
                <a:gridCol w="830044">
                  <a:extLst>
                    <a:ext uri="{9D8B030D-6E8A-4147-A177-3AD203B41FA5}">
                      <a16:colId xmlns:a16="http://schemas.microsoft.com/office/drawing/2014/main" val="70335969"/>
                    </a:ext>
                  </a:extLst>
                </a:gridCol>
                <a:gridCol w="883227">
                  <a:extLst>
                    <a:ext uri="{9D8B030D-6E8A-4147-A177-3AD203B41FA5}">
                      <a16:colId xmlns:a16="http://schemas.microsoft.com/office/drawing/2014/main" val="4171120330"/>
                    </a:ext>
                  </a:extLst>
                </a:gridCol>
                <a:gridCol w="1226477">
                  <a:extLst>
                    <a:ext uri="{9D8B030D-6E8A-4147-A177-3AD203B41FA5}">
                      <a16:colId xmlns:a16="http://schemas.microsoft.com/office/drawing/2014/main" val="957921199"/>
                    </a:ext>
                  </a:extLst>
                </a:gridCol>
                <a:gridCol w="2188224">
                  <a:extLst>
                    <a:ext uri="{9D8B030D-6E8A-4147-A177-3AD203B41FA5}">
                      <a16:colId xmlns:a16="http://schemas.microsoft.com/office/drawing/2014/main" val="282924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Progetto formativo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Contenuti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Modalità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lavoratori coinvolti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ore formazione</a:t>
                      </a:r>
                    </a:p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pro-capite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Competenze iniziali vs finali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5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 5G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err="1">
                          <a:latin typeface="TIM Sans" panose="02020503040602060503" pitchFamily="18" charset="0"/>
                        </a:rPr>
                        <a:t>Chief</a:t>
                      </a:r>
                      <a:r>
                        <a:rPr lang="it-IT" sz="1000" b="1" dirty="0">
                          <a:latin typeface="TIM Sans" panose="02020503040602060503" pitchFamily="18" charset="0"/>
                        </a:rPr>
                        <a:t> </a:t>
                      </a:r>
                      <a:r>
                        <a:rPr lang="it-IT" sz="1000" b="1" dirty="0" err="1">
                          <a:latin typeface="TIM Sans" panose="02020503040602060503" pitchFamily="18" charset="0"/>
                        </a:rPr>
                        <a:t>Revenue</a:t>
                      </a:r>
                      <a:r>
                        <a:rPr lang="it-IT" sz="1000" b="1" dirty="0">
                          <a:latin typeface="TIM Sans" panose="02020503040602060503" pitchFamily="18" charset="0"/>
                        </a:rPr>
                        <a:t> Office</a:t>
                      </a:r>
                      <a:r>
                        <a:rPr lang="it-IT" sz="1000" dirty="0">
                          <a:latin typeface="TIM Sans" panose="02020503040602060503" pitchFamily="18" charset="0"/>
                        </a:rPr>
                        <a:t>: Marketing &amp; Digital </a:t>
                      </a:r>
                      <a:r>
                        <a:rPr lang="it-IT" sz="1000" dirty="0" err="1">
                          <a:latin typeface="TIM Sans" panose="02020503040602060503" pitchFamily="18" charset="0"/>
                        </a:rPr>
                        <a:t>Factory</a:t>
                      </a:r>
                      <a:r>
                        <a:rPr lang="it-IT" sz="1000" dirty="0">
                          <a:latin typeface="TIM Sans" panose="02020503040602060503" pitchFamily="18" charset="0"/>
                        </a:rPr>
                        <a:t> Business, Marketing Consumer, Sales Business, Sales Consumer, Sales Top &amp; Pubblica Amministrazione Centrale</a:t>
                      </a:r>
                    </a:p>
                    <a:p>
                      <a:r>
                        <a:rPr lang="it-IT" sz="1000" b="1" dirty="0" err="1">
                          <a:latin typeface="TIM Sans" panose="02020503040602060503" pitchFamily="18" charset="0"/>
                        </a:rPr>
                        <a:t>Chief</a:t>
                      </a:r>
                      <a:r>
                        <a:rPr lang="it-IT" sz="1000" b="1" dirty="0">
                          <a:latin typeface="TIM Sans" panose="02020503040602060503" pitchFamily="18" charset="0"/>
                        </a:rPr>
                        <a:t> </a:t>
                      </a:r>
                      <a:r>
                        <a:rPr lang="it-IT" sz="1000" b="1" dirty="0" err="1">
                          <a:latin typeface="TIM Sans" panose="02020503040602060503" pitchFamily="18" charset="0"/>
                        </a:rPr>
                        <a:t>Strategy</a:t>
                      </a:r>
                      <a:r>
                        <a:rPr lang="it-IT" sz="1000" b="1" dirty="0">
                          <a:latin typeface="TIM Sans" panose="02020503040602060503" pitchFamily="18" charset="0"/>
                        </a:rPr>
                        <a:t> </a:t>
                      </a:r>
                      <a:r>
                        <a:rPr lang="it-IT" sz="1000" b="1" dirty="0" err="1">
                          <a:latin typeface="TIM Sans" panose="02020503040602060503" pitchFamily="18" charset="0"/>
                        </a:rPr>
                        <a:t>Customer</a:t>
                      </a:r>
                      <a:r>
                        <a:rPr lang="it-IT" sz="1000" b="1" dirty="0">
                          <a:latin typeface="TIM Sans" panose="02020503040602060503" pitchFamily="18" charset="0"/>
                        </a:rPr>
                        <a:t> Experience &amp; </a:t>
                      </a:r>
                      <a:r>
                        <a:rPr lang="it-IT" sz="1000" b="1" dirty="0" err="1">
                          <a:latin typeface="TIM Sans" panose="02020503040602060503" pitchFamily="18" charset="0"/>
                        </a:rPr>
                        <a:t>Transformation</a:t>
                      </a:r>
                      <a:r>
                        <a:rPr lang="it-IT" sz="1000" b="1" dirty="0">
                          <a:latin typeface="TIM Sans" panose="02020503040602060503" pitchFamily="18" charset="0"/>
                        </a:rPr>
                        <a:t> Office</a:t>
                      </a:r>
                      <a:r>
                        <a:rPr lang="it-IT" sz="1000" dirty="0">
                          <a:latin typeface="TIM Sans" panose="02020503040602060503" pitchFamily="18" charset="0"/>
                        </a:rPr>
                        <a:t>: </a:t>
                      </a:r>
                      <a:r>
                        <a:rPr lang="it-IT" sz="1000" dirty="0" err="1">
                          <a:latin typeface="TIM Sans" panose="02020503040602060503" pitchFamily="18" charset="0"/>
                        </a:rPr>
                        <a:t>Strategy</a:t>
                      </a:r>
                      <a:endParaRPr lang="it-IT" sz="100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Piano di formazione finalizzato a colmare i gap rilevati in fase di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assessment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 e ad aggiornare e far evolvere le competenze sul 5G abilitanti allo sviluppo e vendita di nuovi servizi (Massive IoT, </a:t>
                      </a:r>
                      <a:r>
                        <a:rPr lang="it-IT" altLang="it-IT" sz="100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Enhanced</a:t>
                      </a:r>
                      <a:r>
                        <a:rPr lang="it-IT" alt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 Mobile Broadband, Critical Communications).</a:t>
                      </a:r>
                      <a:endParaRPr lang="it-IT" sz="1000" dirty="0">
                        <a:solidFill>
                          <a:schemeClr val="tx1"/>
                        </a:solidFill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blended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600 –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1.300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21 –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35 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Le competenze di partenza sono quelle del sistema professionale TIM (**) associate alle singole persone. Le competenze di atterraggio saranno, in misura diversa per i singoli, quelle dei seguenti profili: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Web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Caring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Content Manager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Digital Experience Management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User Experience Designer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Visual Designer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Web manager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Web Producer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Web Designer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9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CRO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Sales Business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Progettisti ICT, </a:t>
                      </a:r>
                      <a:r>
                        <a:rPr lang="it-IT" sz="10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Multicloud</a:t>
                      </a: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e Business Consultant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Soluzioni IT: PaaS , SaaS e Custom in ambienti complessi e di Cloud computing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Progettazione  sistemi/applicazioni del mondo TLC, in ambito fisso (architetture IP, MPLS, </a:t>
                      </a:r>
                      <a:r>
                        <a:rPr lang="it-IT" sz="10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DWDM,x</a:t>
                      </a: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DSL), mobile (Architetture Reti 3G/4G/5G), IT (modelli ed architetture tradizionali e Cloud)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Tecniche di </a:t>
                      </a:r>
                      <a:r>
                        <a:rPr lang="it-IT" sz="10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project</a:t>
                      </a: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management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Security </a:t>
                      </a:r>
                      <a:r>
                        <a:rPr lang="it-IT" sz="10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solutions</a:t>
                      </a:r>
                      <a:endParaRPr lang="it-IT" sz="1000" b="0" dirty="0">
                        <a:solidFill>
                          <a:schemeClr val="tx1"/>
                        </a:solidFill>
                        <a:latin typeface="TIM Sans" panose="02020503040602060503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blended</a:t>
                      </a:r>
                      <a:endParaRPr lang="it-IT" sz="10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min</a:t>
                      </a: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50 - </a:t>
                      </a:r>
                      <a:r>
                        <a:rPr lang="it-IT" sz="10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max</a:t>
                      </a: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60</a:t>
                      </a:r>
                      <a:r>
                        <a:rPr lang="it-IT" sz="1000" b="0" kern="1200" baseline="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14 –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70 (*)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Le competenze di partenza sono quelle del sistema professionale TIM (**) associate alle singole persone. Sarà in ogni caso effettuato un approfondimento iniziale sulle conoscenze di partenza.</a:t>
                      </a:r>
                    </a:p>
                    <a:p>
                      <a:pPr algn="l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Le competenze di atterraggio saranno quelle del profilo relativo all’attività da internalizzare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12354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1F8B37-C873-42B0-9F4C-684E9518498D}"/>
              </a:ext>
            </a:extLst>
          </p:cNvPr>
          <p:cNvSpPr txBox="1"/>
          <p:nvPr/>
        </p:nvSpPr>
        <p:spPr>
          <a:xfrm>
            <a:off x="239301" y="5667403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TIM Sans" panose="02020503040602060503" pitchFamily="18" charset="0"/>
              </a:rPr>
              <a:t>(*) il numero di ore di formazione dipende dalla distanza delle singole persone dal profilo di atterraggio</a:t>
            </a:r>
          </a:p>
          <a:p>
            <a:r>
              <a:rPr lang="it-IT" sz="900" dirty="0">
                <a:latin typeface="TIM Sans" panose="02020503040602060503" pitchFamily="18" charset="0"/>
              </a:rPr>
              <a:t>(**) il profilo professionale delle singole persone è composto da conoscenze e capacità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486493B-1255-47A5-B757-9A1E35299C64}"/>
              </a:ext>
            </a:extLst>
          </p:cNvPr>
          <p:cNvSpPr/>
          <p:nvPr/>
        </p:nvSpPr>
        <p:spPr>
          <a:xfrm>
            <a:off x="68509" y="948671"/>
            <a:ext cx="341584" cy="2459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03008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8F9617-855C-4C96-A230-2139038715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D899ED-821F-424E-8573-6AF61298446B}"/>
              </a:ext>
            </a:extLst>
          </p:cNvPr>
          <p:cNvSpPr txBox="1"/>
          <p:nvPr/>
        </p:nvSpPr>
        <p:spPr>
          <a:xfrm>
            <a:off x="301213" y="5008422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TIM Sans" panose="02020503040602060503" pitchFamily="18" charset="0"/>
              </a:rPr>
              <a:t>(*) il numero di ore di formazione dipende dalla distanza delle singole persone dal profilo di atterraggio</a:t>
            </a:r>
          </a:p>
          <a:p>
            <a:r>
              <a:rPr lang="it-IT" sz="900" dirty="0">
                <a:latin typeface="TIM Sans" panose="02020503040602060503" pitchFamily="18" charset="0"/>
              </a:rPr>
              <a:t>(**) il profilo professionale delle singole persone è composto da conoscenze e capacità</a:t>
            </a:r>
          </a:p>
        </p:txBody>
      </p:sp>
      <p:sp>
        <p:nvSpPr>
          <p:cNvPr id="8" name="CasellaDiTesto 127">
            <a:extLst>
              <a:ext uri="{FF2B5EF4-FFF2-40B4-BE49-F238E27FC236}">
                <a16:creationId xmlns:a16="http://schemas.microsoft.com/office/drawing/2014/main" id="{061BD011-C710-4C65-ADC0-EF6FAAA27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5" y="258096"/>
            <a:ext cx="11513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EB0028"/>
                </a:solidFill>
                <a:effectLst/>
                <a:uLnTx/>
                <a:uFillTx/>
                <a:latin typeface="TIM Sans" panose="02020503040602060503" pitchFamily="18" charset="0"/>
                <a:ea typeface="ＭＳ Ｐゴシック"/>
                <a:cs typeface="Arial"/>
              </a:defRPr>
            </a:lvl1pPr>
            <a:lvl2pPr marL="742950" indent="-285750" eaLnBrk="0" hangingPunct="0">
              <a:defRPr>
                <a:latin typeface="Franklin Gothic Dem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Franklin Gothic Dem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Franklin Gothic Dem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Franklin Gothic Dem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9pPr>
          </a:lstStyle>
          <a:p>
            <a:r>
              <a:rPr lang="it-IT" dirty="0"/>
              <a:t>Piani formativi a supporto delle Riqualificazioni (5/8)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BEB88B1-3040-44C3-90FD-9BCC333A2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48832"/>
              </p:ext>
            </p:extLst>
          </p:nvPr>
        </p:nvGraphicFramePr>
        <p:xfrm>
          <a:off x="320780" y="823537"/>
          <a:ext cx="11552121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147">
                  <a:extLst>
                    <a:ext uri="{9D8B030D-6E8A-4147-A177-3AD203B41FA5}">
                      <a16:colId xmlns:a16="http://schemas.microsoft.com/office/drawing/2014/main" val="4268569449"/>
                    </a:ext>
                  </a:extLst>
                </a:gridCol>
                <a:gridCol w="1568692">
                  <a:extLst>
                    <a:ext uri="{9D8B030D-6E8A-4147-A177-3AD203B41FA5}">
                      <a16:colId xmlns:a16="http://schemas.microsoft.com/office/drawing/2014/main" val="2203653318"/>
                    </a:ext>
                  </a:extLst>
                </a:gridCol>
                <a:gridCol w="3195484">
                  <a:extLst>
                    <a:ext uri="{9D8B030D-6E8A-4147-A177-3AD203B41FA5}">
                      <a16:colId xmlns:a16="http://schemas.microsoft.com/office/drawing/2014/main" val="467337618"/>
                    </a:ext>
                  </a:extLst>
                </a:gridCol>
                <a:gridCol w="825910">
                  <a:extLst>
                    <a:ext uri="{9D8B030D-6E8A-4147-A177-3AD203B41FA5}">
                      <a16:colId xmlns:a16="http://schemas.microsoft.com/office/drawing/2014/main" val="70335969"/>
                    </a:ext>
                  </a:extLst>
                </a:gridCol>
                <a:gridCol w="845574">
                  <a:extLst>
                    <a:ext uri="{9D8B030D-6E8A-4147-A177-3AD203B41FA5}">
                      <a16:colId xmlns:a16="http://schemas.microsoft.com/office/drawing/2014/main" val="4171120330"/>
                    </a:ext>
                  </a:extLst>
                </a:gridCol>
                <a:gridCol w="1337090">
                  <a:extLst>
                    <a:ext uri="{9D8B030D-6E8A-4147-A177-3AD203B41FA5}">
                      <a16:colId xmlns:a16="http://schemas.microsoft.com/office/drawing/2014/main" val="957921199"/>
                    </a:ext>
                  </a:extLst>
                </a:gridCol>
                <a:gridCol w="2188224">
                  <a:extLst>
                    <a:ext uri="{9D8B030D-6E8A-4147-A177-3AD203B41FA5}">
                      <a16:colId xmlns:a16="http://schemas.microsoft.com/office/drawing/2014/main" val="282924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Progetto formativo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Contenuti formativi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Modalità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lavoratori coinvolti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ore formazione</a:t>
                      </a:r>
                    </a:p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pro-capite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Competenze iniziali vs finali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5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TIM Sans" panose="02020503040602060503" pitchFamily="18" charset="0"/>
                        </a:rPr>
                        <a:t>CTIO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- IT &amp; Digital Solutions e Product &amp; Portfolio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Piani di formazione finalizzati a colmare i gap rilevati in fase di analisi delle competenze tecniche di ruolo.</a:t>
                      </a:r>
                    </a:p>
                    <a:p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it-IT" sz="10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Principali contenuti formativi: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delivery e gestione operativa delle applicazioni informatiche e dei prodotti software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servizi di business realizzati tramite i  sistemi </a:t>
                      </a:r>
                      <a:r>
                        <a:rPr lang="it-IT" sz="1000" kern="1200" noProof="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sw</a:t>
                      </a:r>
                      <a:r>
                        <a:rPr lang="it-IT" sz="10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e attività di service management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progettazione dei sistemi ICT, sulla base delle esigenze del cliente, in termini di requisiti funzionali, prestazionali e di qualità del prodotto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realizzazione e mantenimento di requisiti funzionali e sistemi software in termini di </a:t>
                      </a:r>
                      <a:r>
                        <a:rPr lang="it-IT" sz="1000" kern="1200" noProof="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versioning</a:t>
                      </a:r>
                      <a:r>
                        <a:rPr lang="it-IT" sz="10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e base line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disegno di sistemi IT sicuri, conformi alle specifiche  e performanti mediante la  corretta scelta delle architetture, dei prodotti e dei vari componenti SW e Infrastrutturali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attività di </a:t>
                      </a:r>
                      <a:r>
                        <a:rPr lang="it-IT" sz="1000" b="0" kern="1200" noProof="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testing</a:t>
                      </a:r>
                      <a:r>
                        <a:rPr lang="it-IT" sz="1000" b="1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dei sistemi e delle catene  integrate di sistemi secondo un'ottica di business e di collaudo utente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blended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min. 500 –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1.300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7 –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35 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Le competenze di partenza sono quelle del sistema professionale TIM (**) associate alle singole persone. Le competenze di atterraggio saranno, in misura diversa per i singoli, quelle dei seguenti profili: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Operations </a:t>
                      </a:r>
                      <a:r>
                        <a:rPr lang="it-IT" sz="1000" b="0" kern="1200" noProof="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Engineer</a:t>
                      </a:r>
                      <a:endParaRPr lang="it-IT" sz="1000" b="0" kern="1200" noProof="0" dirty="0">
                        <a:solidFill>
                          <a:schemeClr val="tx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Production &amp; Data </a:t>
                      </a:r>
                      <a:r>
                        <a:rPr lang="it-IT" sz="1000" b="0" kern="1200" noProof="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Engineer</a:t>
                      </a:r>
                      <a:endParaRPr lang="it-IT" sz="1000" b="0" kern="1200" noProof="0" dirty="0">
                        <a:solidFill>
                          <a:schemeClr val="tx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Software </a:t>
                      </a:r>
                      <a:r>
                        <a:rPr lang="it-IT" sz="1000" b="0" kern="1200" noProof="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Engineer</a:t>
                      </a:r>
                      <a:endParaRPr lang="it-IT" sz="1000" b="0" kern="1200" noProof="0" dirty="0">
                        <a:solidFill>
                          <a:schemeClr val="tx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System Architect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kern="1200" noProof="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Testing</a:t>
                      </a:r>
                      <a:r>
                        <a:rPr lang="it-IT" sz="1000" b="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b="0" kern="1200" noProof="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Engineer</a:t>
                      </a:r>
                      <a:endParaRPr lang="it-IT" sz="1000" b="0" dirty="0">
                        <a:solidFill>
                          <a:srgbClr val="FF0000"/>
                        </a:solidFill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531021"/>
                  </a:ext>
                </a:extLst>
              </a:tr>
            </a:tbl>
          </a:graphicData>
        </a:graphic>
      </p:graphicFrame>
      <p:sp>
        <p:nvSpPr>
          <p:cNvPr id="7" name="Ovale 6">
            <a:extLst>
              <a:ext uri="{FF2B5EF4-FFF2-40B4-BE49-F238E27FC236}">
                <a16:creationId xmlns:a16="http://schemas.microsoft.com/office/drawing/2014/main" id="{60923D3D-DB43-43AA-9498-04B8C442E64A}"/>
              </a:ext>
            </a:extLst>
          </p:cNvPr>
          <p:cNvSpPr/>
          <p:nvPr/>
        </p:nvSpPr>
        <p:spPr>
          <a:xfrm>
            <a:off x="78341" y="860179"/>
            <a:ext cx="341584" cy="2459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84055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8F9617-855C-4C96-A230-2139038715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D899ED-821F-424E-8573-6AF61298446B}"/>
              </a:ext>
            </a:extLst>
          </p:cNvPr>
          <p:cNvSpPr txBox="1"/>
          <p:nvPr/>
        </p:nvSpPr>
        <p:spPr>
          <a:xfrm>
            <a:off x="301213" y="5387303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TIM Sans" panose="02020503040602060503" pitchFamily="18" charset="0"/>
              </a:rPr>
              <a:t>(*) il numero di ore di formazione dipende dalla distanza delle singole persone dal profilo di atterraggio</a:t>
            </a:r>
          </a:p>
          <a:p>
            <a:r>
              <a:rPr lang="it-IT" sz="900" dirty="0">
                <a:latin typeface="TIM Sans" panose="02020503040602060503" pitchFamily="18" charset="0"/>
              </a:rPr>
              <a:t>(**) il profilo professionale delle singole persone è composto da conoscenze e capacità</a:t>
            </a:r>
          </a:p>
        </p:txBody>
      </p:sp>
      <p:sp>
        <p:nvSpPr>
          <p:cNvPr id="8" name="CasellaDiTesto 127">
            <a:extLst>
              <a:ext uri="{FF2B5EF4-FFF2-40B4-BE49-F238E27FC236}">
                <a16:creationId xmlns:a16="http://schemas.microsoft.com/office/drawing/2014/main" id="{061BD011-C710-4C65-ADC0-EF6FAAA27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5" y="258096"/>
            <a:ext cx="11429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EB0028"/>
                </a:solidFill>
                <a:effectLst/>
                <a:uLnTx/>
                <a:uFillTx/>
                <a:latin typeface="TIM Sans" panose="02020503040602060503" pitchFamily="18" charset="0"/>
                <a:ea typeface="ＭＳ Ｐゴシック"/>
                <a:cs typeface="Arial"/>
              </a:defRPr>
            </a:lvl1pPr>
            <a:lvl2pPr marL="742950" indent="-285750" eaLnBrk="0" hangingPunct="0">
              <a:defRPr>
                <a:latin typeface="Franklin Gothic Dem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Franklin Gothic Dem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Franklin Gothic Dem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Franklin Gothic Dem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9pPr>
          </a:lstStyle>
          <a:p>
            <a:r>
              <a:rPr lang="it-IT" dirty="0"/>
              <a:t>Piani formativi a supporto delle Riqualificazioni (6/8)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0F1A1DB-A2D4-4D86-B79E-7A37CB5AE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57168"/>
              </p:ext>
            </p:extLst>
          </p:nvPr>
        </p:nvGraphicFramePr>
        <p:xfrm>
          <a:off x="320780" y="1104093"/>
          <a:ext cx="11552121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685">
                  <a:extLst>
                    <a:ext uri="{9D8B030D-6E8A-4147-A177-3AD203B41FA5}">
                      <a16:colId xmlns:a16="http://schemas.microsoft.com/office/drawing/2014/main" val="4268569449"/>
                    </a:ext>
                  </a:extLst>
                </a:gridCol>
                <a:gridCol w="1632154">
                  <a:extLst>
                    <a:ext uri="{9D8B030D-6E8A-4147-A177-3AD203B41FA5}">
                      <a16:colId xmlns:a16="http://schemas.microsoft.com/office/drawing/2014/main" val="2203653318"/>
                    </a:ext>
                  </a:extLst>
                </a:gridCol>
                <a:gridCol w="3342968">
                  <a:extLst>
                    <a:ext uri="{9D8B030D-6E8A-4147-A177-3AD203B41FA5}">
                      <a16:colId xmlns:a16="http://schemas.microsoft.com/office/drawing/2014/main" val="467337618"/>
                    </a:ext>
                  </a:extLst>
                </a:gridCol>
                <a:gridCol w="776748">
                  <a:extLst>
                    <a:ext uri="{9D8B030D-6E8A-4147-A177-3AD203B41FA5}">
                      <a16:colId xmlns:a16="http://schemas.microsoft.com/office/drawing/2014/main" val="70335969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val="4171120330"/>
                    </a:ext>
                  </a:extLst>
                </a:gridCol>
                <a:gridCol w="1287929">
                  <a:extLst>
                    <a:ext uri="{9D8B030D-6E8A-4147-A177-3AD203B41FA5}">
                      <a16:colId xmlns:a16="http://schemas.microsoft.com/office/drawing/2014/main" val="957921199"/>
                    </a:ext>
                  </a:extLst>
                </a:gridCol>
                <a:gridCol w="2188224">
                  <a:extLst>
                    <a:ext uri="{9D8B030D-6E8A-4147-A177-3AD203B41FA5}">
                      <a16:colId xmlns:a16="http://schemas.microsoft.com/office/drawing/2014/main" val="282924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Progetto formativo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Contenuti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Modalità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lavoratori coinvolti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ore formazione</a:t>
                      </a:r>
                    </a:p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pro-capite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Competenze iniziali vs finali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5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Piano 5G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err="1">
                          <a:latin typeface="TIM Sans" panose="02020503040602060503" pitchFamily="18" charset="0"/>
                        </a:rPr>
                        <a:t>Chief</a:t>
                      </a:r>
                      <a:r>
                        <a:rPr lang="it-IT" sz="1000" b="1" dirty="0">
                          <a:latin typeface="TIM Sans" panose="02020503040602060503" pitchFamily="18" charset="0"/>
                        </a:rPr>
                        <a:t> </a:t>
                      </a:r>
                      <a:r>
                        <a:rPr lang="it-IT" sz="1000" b="1" dirty="0" err="1">
                          <a:latin typeface="TIM Sans" panose="02020503040602060503" pitchFamily="18" charset="0"/>
                        </a:rPr>
                        <a:t>Tecnology</a:t>
                      </a:r>
                      <a:r>
                        <a:rPr lang="it-IT" sz="1000" b="1" dirty="0">
                          <a:latin typeface="TIM Sans" panose="02020503040602060503" pitchFamily="18" charset="0"/>
                        </a:rPr>
                        <a:t> &amp; </a:t>
                      </a:r>
                      <a:r>
                        <a:rPr lang="it-IT" sz="1000" b="1" dirty="0" err="1">
                          <a:latin typeface="TIM Sans" panose="02020503040602060503" pitchFamily="18" charset="0"/>
                        </a:rPr>
                        <a:t>Innovation</a:t>
                      </a:r>
                      <a:r>
                        <a:rPr lang="it-IT" sz="1000" b="1" dirty="0">
                          <a:latin typeface="TIM Sans" panose="02020503040602060503" pitchFamily="18" charset="0"/>
                        </a:rPr>
                        <a:t> Office</a:t>
                      </a:r>
                      <a:r>
                        <a:rPr lang="it-IT" sz="1000" dirty="0">
                          <a:latin typeface="TIM Sans" panose="02020503040602060503" pitchFamily="18" charset="0"/>
                        </a:rPr>
                        <a:t>: Access, </a:t>
                      </a:r>
                      <a:r>
                        <a:rPr lang="it-IT" sz="100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Network &amp; Services Engineering, IT &amp; Digital Solutions, Technology </a:t>
                      </a:r>
                      <a:r>
                        <a:rPr lang="it-IT" sz="100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Architectures</a:t>
                      </a:r>
                      <a:r>
                        <a:rPr lang="it-IT" sz="100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it-IT" sz="100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Innovation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Il 5G produce importanti effetti sulla composizione del portafoglio delle competenze aziendali. E’ stata elaborata la mappatura delle Funzioni  e dei ruoli professionali impattati.  Il piano di formazione è finalizzato a colmare i gap rilevati in fase di analisi delle conoscenze tecniche di ruolo.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solidFill>
                          <a:schemeClr val="tx1"/>
                        </a:solidFill>
                        <a:latin typeface="TIM Sans" panose="020205030406020605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solidFill>
                          <a:schemeClr val="tx1"/>
                        </a:solidFill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blended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latin typeface="TIM Sans" panose="02020503040602060503" pitchFamily="18" charset="0"/>
                      </a:endParaRPr>
                    </a:p>
                    <a:p>
                      <a:pPr algn="ctr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700 –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1.500 </a:t>
                      </a:r>
                    </a:p>
                    <a:p>
                      <a:pPr algn="ctr"/>
                      <a:endParaRPr lang="it-IT" sz="10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21 –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35 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TIM Sans" panose="02020503040602060503" pitchFamily="18" charset="0"/>
                        </a:rPr>
                        <a:t>Le competenze di partenza sono quelle del sistema professionale TIM (**) associate alle singole persone. Le competenze di atterraggio saranno, in misura diversa per i singoli, quelle dei seguenti profili: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Designer Mobile Core Development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Designer Wireless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Acess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Development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Engeneer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Mobile Core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Engeneering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Engeneer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Mobile Access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Engeneering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Engeneer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CPE &amp; Devices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Engeneering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Network System Integrator Mobile Core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Innovation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Network System Integrator Wireless Access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Innovation</a:t>
                      </a:r>
                      <a:endParaRPr lang="it-IT" sz="1000" b="0" dirty="0">
                        <a:latin typeface="TIM Sans" panose="02020503040602060503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Software </a:t>
                      </a:r>
                      <a:r>
                        <a:rPr lang="it-IT" sz="1000" b="0" dirty="0" err="1">
                          <a:latin typeface="TIM Sans" panose="02020503040602060503" pitchFamily="18" charset="0"/>
                        </a:rPr>
                        <a:t>Engeneer</a:t>
                      </a: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 Application</a:t>
                      </a:r>
                    </a:p>
                    <a:p>
                      <a:endParaRPr lang="it-IT" sz="10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90353"/>
                  </a:ext>
                </a:extLst>
              </a:tr>
            </a:tbl>
          </a:graphicData>
        </a:graphic>
      </p:graphicFrame>
      <p:sp>
        <p:nvSpPr>
          <p:cNvPr id="9" name="Ovale 8">
            <a:extLst>
              <a:ext uri="{FF2B5EF4-FFF2-40B4-BE49-F238E27FC236}">
                <a16:creationId xmlns:a16="http://schemas.microsoft.com/office/drawing/2014/main" id="{662748FC-DBA8-4B99-9A99-0416B8C6567F}"/>
              </a:ext>
            </a:extLst>
          </p:cNvPr>
          <p:cNvSpPr/>
          <p:nvPr/>
        </p:nvSpPr>
        <p:spPr>
          <a:xfrm>
            <a:off x="60960" y="1271628"/>
            <a:ext cx="341584" cy="2459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75296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1">
            <a:extLst>
              <a:ext uri="{FF2B5EF4-FFF2-40B4-BE49-F238E27FC236}">
                <a16:creationId xmlns:a16="http://schemas.microsoft.com/office/drawing/2014/main" id="{05203B5A-DCE7-4FA5-BF0E-A8BA71F72DA6}"/>
              </a:ext>
            </a:extLst>
          </p:cNvPr>
          <p:cNvSpPr txBox="1">
            <a:spLocks/>
          </p:cNvSpPr>
          <p:nvPr/>
        </p:nvSpPr>
        <p:spPr bwMode="auto">
          <a:xfrm>
            <a:off x="301212" y="206067"/>
            <a:ext cx="11664645" cy="2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EB0028"/>
                </a:solidFill>
                <a:effectLst/>
                <a:uLnTx/>
                <a:uFillTx/>
                <a:latin typeface="TIM Sans Medium" panose="02020503040602060503" pitchFamily="18" charset="0"/>
                <a:ea typeface="ＭＳ Ｐゴシック"/>
                <a:cs typeface="Arial"/>
              </a:defRPr>
            </a:lvl1pPr>
            <a:lvl2pPr marL="742950" indent="-285750" eaLnBrk="0" hangingPunct="0">
              <a:defRPr>
                <a:latin typeface="Franklin Gothic Dem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Franklin Gothic Dem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Franklin Gothic Dem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Franklin Gothic Dem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9pPr>
          </a:lstStyle>
          <a:p>
            <a:r>
              <a:rPr lang="it-IT" sz="2400" dirty="0"/>
              <a:t>Piani formativi a supporto delle Riqualificazioni </a:t>
            </a:r>
            <a:r>
              <a:rPr lang="it-IT" sz="2400" dirty="0">
                <a:latin typeface="TIM Sans" panose="02020503040602060503" pitchFamily="18" charset="0"/>
              </a:rPr>
              <a:t>(7/8)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8F9617-855C-4C96-A230-2139038715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8E3FADD-D06F-4DC1-8A40-D320DC0A7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79966"/>
              </p:ext>
            </p:extLst>
          </p:nvPr>
        </p:nvGraphicFramePr>
        <p:xfrm>
          <a:off x="346862" y="1389769"/>
          <a:ext cx="11506473" cy="391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047">
                  <a:extLst>
                    <a:ext uri="{9D8B030D-6E8A-4147-A177-3AD203B41FA5}">
                      <a16:colId xmlns:a16="http://schemas.microsoft.com/office/drawing/2014/main" val="2820313593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842819694"/>
                    </a:ext>
                  </a:extLst>
                </a:gridCol>
                <a:gridCol w="3303639">
                  <a:extLst>
                    <a:ext uri="{9D8B030D-6E8A-4147-A177-3AD203B41FA5}">
                      <a16:colId xmlns:a16="http://schemas.microsoft.com/office/drawing/2014/main" val="740416094"/>
                    </a:ext>
                  </a:extLst>
                </a:gridCol>
                <a:gridCol w="848803">
                  <a:extLst>
                    <a:ext uri="{9D8B030D-6E8A-4147-A177-3AD203B41FA5}">
                      <a16:colId xmlns:a16="http://schemas.microsoft.com/office/drawing/2014/main" val="2413524640"/>
                    </a:ext>
                  </a:extLst>
                </a:gridCol>
                <a:gridCol w="1871848">
                  <a:extLst>
                    <a:ext uri="{9D8B030D-6E8A-4147-A177-3AD203B41FA5}">
                      <a16:colId xmlns:a16="http://schemas.microsoft.com/office/drawing/2014/main" val="2288287879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3311826029"/>
                    </a:ext>
                  </a:extLst>
                </a:gridCol>
                <a:gridCol w="1585929">
                  <a:extLst>
                    <a:ext uri="{9D8B030D-6E8A-4147-A177-3AD203B41FA5}">
                      <a16:colId xmlns:a16="http://schemas.microsoft.com/office/drawing/2014/main" val="1428797814"/>
                    </a:ext>
                  </a:extLst>
                </a:gridCol>
              </a:tblGrid>
              <a:tr h="441242"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Struttura/</a:t>
                      </a:r>
                    </a:p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Funzione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Profili da internalizzare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Contenuti formativi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Modalità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n. lavoratori coinvolti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n. ore formazione</a:t>
                      </a:r>
                    </a:p>
                    <a:p>
                      <a:pPr algn="ctr"/>
                      <a:r>
                        <a:rPr lang="it-IT" sz="1000" b="0" dirty="0">
                          <a:latin typeface="TIM Sans" panose="02020503040602060503" pitchFamily="18" charset="0"/>
                        </a:rPr>
                        <a:t>pro-capite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TIM Sans" panose="02020503040602060503" pitchFamily="18" charset="0"/>
                        </a:rPr>
                        <a:t>Competenze iniziali vs finali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22794"/>
                  </a:ext>
                </a:extLst>
              </a:tr>
              <a:tr h="8036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CWINS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Wholesale</a:t>
                      </a:r>
                      <a:r>
                        <a:rPr lang="it-IT" sz="8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Tecnico on Field/Configuratori, attività di E2E </a:t>
                      </a:r>
                      <a:r>
                        <a:rPr lang="it-IT" sz="8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Managemnt</a:t>
                      </a:r>
                      <a:endParaRPr lang="it-IT" sz="8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b="0" dirty="0">
                          <a:latin typeface="TIM Sans" panose="02020503040602060503" pitchFamily="18" charset="0"/>
                        </a:rPr>
                        <a:t>Presentazione Organizzazione CW.WO, Relazione col cliente e gestione del cambiamento, Alfabetizzazione sulle TLC, Fonia, Dati, Sistemi e Procedure per TOF, Sicurezza Formazione Specifica Rischio Medio, Guida Sicura, Sicurezza Formazione Aula Procedure di Sicurezza, Sicurezza Addestramento salita in quota, Sicurezza Impianti Elettrici, Sicurezza Segnaletica Stradale, Regolamentazione e Nuovo Modello di </a:t>
                      </a:r>
                      <a:r>
                        <a:rPr lang="it-IT" sz="800" b="0" dirty="0" err="1">
                          <a:latin typeface="TIM Sans" panose="02020503040602060503" pitchFamily="18" charset="0"/>
                        </a:rPr>
                        <a:t>Equivalence</a:t>
                      </a:r>
                      <a:r>
                        <a:rPr lang="it-IT" sz="800" b="0" dirty="0">
                          <a:latin typeface="TIM Sans" panose="02020503040602060503" pitchFamily="18" charset="0"/>
                        </a:rPr>
                        <a:t>. </a:t>
                      </a:r>
                    </a:p>
                    <a:p>
                      <a:endParaRPr lang="it-IT" sz="800" b="0" dirty="0">
                        <a:latin typeface="TIM Sans" panose="02020503040602060503" pitchFamily="18" charset="0"/>
                      </a:endParaRPr>
                    </a:p>
                    <a:p>
                      <a:r>
                        <a:rPr lang="it-IT" sz="800" b="0" dirty="0">
                          <a:latin typeface="TIM Sans" panose="02020503040602060503" pitchFamily="18" charset="0"/>
                        </a:rPr>
                        <a:t>Competenze IT nuova generazione</a:t>
                      </a:r>
                    </a:p>
                    <a:p>
                      <a:r>
                        <a:rPr lang="it-IT" sz="800" b="0" dirty="0">
                          <a:latin typeface="TIM Sans" panose="02020503040602060503" pitchFamily="18" charset="0"/>
                        </a:rPr>
                        <a:t>Data </a:t>
                      </a:r>
                      <a:r>
                        <a:rPr lang="it-IT" sz="800" b="0" dirty="0" err="1">
                          <a:latin typeface="TIM Sans" panose="02020503040602060503" pitchFamily="18" charset="0"/>
                        </a:rPr>
                        <a:t>analytics</a:t>
                      </a:r>
                      <a:r>
                        <a:rPr lang="it-IT" sz="800" b="0" dirty="0">
                          <a:latin typeface="TIM Sans" panose="02020503040602060503" pitchFamily="18" charset="0"/>
                        </a:rPr>
                        <a:t>, gestione portali web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blended</a:t>
                      </a:r>
                      <a:r>
                        <a:rPr lang="it-IT" sz="8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/TOJ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800" b="0" dirty="0">
                          <a:latin typeface="TIM Sans" panose="02020503040602060503" pitchFamily="18" charset="0"/>
                        </a:rPr>
                        <a:t> 180 – </a:t>
                      </a:r>
                      <a:r>
                        <a:rPr lang="it-IT" sz="8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800" b="0" dirty="0">
                          <a:latin typeface="TIM Sans" panose="02020503040602060503" pitchFamily="18" charset="0"/>
                        </a:rPr>
                        <a:t> 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dirty="0">
                          <a:latin typeface="TIM Sans" panose="02020503040602060503" pitchFamily="18" charset="0"/>
                        </a:rPr>
                        <a:t>circa 300 </a:t>
                      </a:r>
                      <a:r>
                        <a:rPr lang="it-IT" sz="800" b="0" dirty="0" err="1">
                          <a:latin typeface="TIM Sans" panose="02020503040602060503" pitchFamily="18" charset="0"/>
                        </a:rPr>
                        <a:t>blended</a:t>
                      </a:r>
                      <a:endParaRPr lang="it-IT" sz="800" b="0" dirty="0">
                        <a:latin typeface="TIM Sans" panose="02020503040602060503" pitchFamily="18" charset="0"/>
                      </a:endParaRPr>
                    </a:p>
                    <a:p>
                      <a:pPr algn="ctr"/>
                      <a:r>
                        <a:rPr lang="it-IT" sz="800" b="0" dirty="0">
                          <a:latin typeface="TIM Sans" panose="02020503040602060503" pitchFamily="18" charset="0"/>
                        </a:rPr>
                        <a:t>circa 150 Training on the Job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it-IT" sz="800" b="0" dirty="0">
                          <a:latin typeface="TIM Sans" panose="02020503040602060503" pitchFamily="18" charset="0"/>
                        </a:rPr>
                        <a:t>Le competenze di partenza sono quelle del sistema professionale TIM (**) associate alle singole persone. Sarà in ogni caso effettuato un approfondimento iniziale sulle conoscenze di partenza.</a:t>
                      </a:r>
                    </a:p>
                    <a:p>
                      <a:pPr algn="l"/>
                      <a:r>
                        <a:rPr lang="it-IT" sz="800" b="0" dirty="0">
                          <a:latin typeface="TIM Sans" panose="02020503040602060503" pitchFamily="18" charset="0"/>
                        </a:rPr>
                        <a:t>Le competenze di atterraggio saranno quelle del profilo relativo all’attività da internalizzare.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3755"/>
                  </a:ext>
                </a:extLst>
              </a:tr>
              <a:tr h="3834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dirty="0">
                          <a:latin typeface="TIM Sans" panose="02020503040602060503" pitchFamily="18" charset="0"/>
                        </a:rPr>
                        <a:t>CTIO</a:t>
                      </a:r>
                      <a:r>
                        <a:rPr lang="it-IT" sz="800" b="0" dirty="0">
                          <a:latin typeface="TIM Sans" panose="02020503040602060503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dirty="0">
                          <a:latin typeface="TIM Sans" panose="02020503040602060503" pitchFamily="18" charset="0"/>
                        </a:rPr>
                        <a:t>IT &amp; Digital Solutions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err="1">
                          <a:latin typeface="TIM Sans" panose="02020503040602060503" pitchFamily="18" charset="0"/>
                        </a:rPr>
                        <a:t>Testing</a:t>
                      </a:r>
                      <a:r>
                        <a:rPr lang="it-IT" sz="800" dirty="0">
                          <a:latin typeface="TIM Sans" panose="02020503040602060503" pitchFamily="18" charset="0"/>
                        </a:rPr>
                        <a:t> e Gestione applicativi (</a:t>
                      </a:r>
                      <a:r>
                        <a:rPr lang="it-IT" sz="800" dirty="0" err="1">
                          <a:latin typeface="TIM Sans" panose="02020503040602060503" pitchFamily="18" charset="0"/>
                        </a:rPr>
                        <a:t>digital</a:t>
                      </a:r>
                      <a:r>
                        <a:rPr lang="it-IT" sz="800" dirty="0">
                          <a:latin typeface="TIM Sans" panose="02020503040602060503" pitchFamily="18" charset="0"/>
                        </a:rPr>
                        <a:t> e non </a:t>
                      </a:r>
                      <a:r>
                        <a:rPr lang="it-IT" sz="800" dirty="0" err="1">
                          <a:latin typeface="TIM Sans" panose="02020503040602060503" pitchFamily="18" charset="0"/>
                        </a:rPr>
                        <a:t>digital</a:t>
                      </a:r>
                      <a:r>
                        <a:rPr lang="it-IT" sz="800" dirty="0">
                          <a:latin typeface="TIM Sans" panose="02020503040602060503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800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Testing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(CRM, billing, progettazione catene di test e tematiche cross)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Gestione applicativa in ambito Service Manager (</a:t>
                      </a:r>
                      <a:r>
                        <a:rPr lang="it-IT" sz="800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segnalaz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. assistenza utenti interni), Enterprise Resource Planning (supporto specialistico, </a:t>
                      </a:r>
                      <a:r>
                        <a:rPr lang="it-IT" sz="800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gest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. anomalie servizi PP / ricarica </a:t>
                      </a:r>
                      <a:r>
                        <a:rPr lang="it-IT" sz="800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multic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.), Billing (analisi anomalie su raccolta/ </a:t>
                      </a:r>
                      <a:r>
                        <a:rPr lang="it-IT" sz="800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valorizzaz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. traffico) e CRM (BO su sistemi in ambito CRO)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Gestione applicativa in ambito </a:t>
                      </a:r>
                      <a:r>
                        <a:rPr lang="it-IT" sz="800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Customer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Engagement (Portali, </a:t>
                      </a:r>
                      <a:r>
                        <a:rPr lang="it-IT" sz="800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App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 Mail...), funzionamento </a:t>
                      </a:r>
                      <a:r>
                        <a:rPr lang="it-IT" sz="800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layer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800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Middleware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 e sistemi di Data </a:t>
                      </a:r>
                      <a:r>
                        <a:rPr lang="it-IT" sz="800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Warehouse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(gestione e </a:t>
                      </a:r>
                      <a:r>
                        <a:rPr lang="it-IT" sz="800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Backoffice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Qualità Dati)</a:t>
                      </a:r>
                      <a:endParaRPr lang="it-IT" sz="800" kern="1200" dirty="0">
                        <a:solidFill>
                          <a:schemeClr val="dk1"/>
                        </a:solidFill>
                        <a:effectLst/>
                        <a:latin typeface="TIM Sans" panose="020205030406020605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TOJ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TIM Sans" panose="02020503040602060503" pitchFamily="18" charset="0"/>
                        </a:rPr>
                        <a:t> </a:t>
                      </a:r>
                      <a:r>
                        <a:rPr lang="it-IT" sz="8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800" b="0" dirty="0">
                          <a:latin typeface="TIM Sans" panose="02020503040602060503" pitchFamily="18" charset="0"/>
                        </a:rPr>
                        <a:t> 290 – </a:t>
                      </a:r>
                      <a:r>
                        <a:rPr lang="it-IT" sz="8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800" b="0" dirty="0">
                          <a:latin typeface="TIM Sans" panose="02020503040602060503" pitchFamily="18" charset="0"/>
                        </a:rPr>
                        <a:t> 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800" b="0" dirty="0">
                          <a:latin typeface="TIM Sans" panose="02020503040602060503" pitchFamily="18" charset="0"/>
                        </a:rPr>
                        <a:t> 35 – </a:t>
                      </a:r>
                      <a:r>
                        <a:rPr lang="it-IT" sz="8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800" b="0" dirty="0">
                          <a:latin typeface="TIM Sans" panose="02020503040602060503" pitchFamily="18" charset="0"/>
                        </a:rPr>
                        <a:t> 300 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it-IT" sz="8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795535"/>
                  </a:ext>
                </a:extLst>
              </a:tr>
              <a:tr h="3834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CTIO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Infrastruct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. &amp;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Cloud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Infrastruct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Ops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Unified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Front End, Data Center &amp; Intranet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Mgmt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Infrastruct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Architectures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Network &amp; Services Engineering,…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Infrastructure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System, Production &amp; Data, Database, Operations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Engineer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Diagnostic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Operator,…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blended</a:t>
                      </a: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min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180 –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max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 err="1">
                          <a:latin typeface="TIM Sans" panose="02020503040602060503" pitchFamily="18" charset="0"/>
                        </a:rPr>
                        <a:t>min</a:t>
                      </a:r>
                      <a:r>
                        <a:rPr lang="it-IT" sz="900" b="0" dirty="0">
                          <a:latin typeface="TIM Sans" panose="02020503040602060503" pitchFamily="18" charset="0"/>
                        </a:rPr>
                        <a:t> 35 – </a:t>
                      </a:r>
                      <a:r>
                        <a:rPr lang="it-IT" sz="9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900" b="0" dirty="0">
                          <a:latin typeface="TIM Sans" panose="02020503040602060503" pitchFamily="18" charset="0"/>
                        </a:rPr>
                        <a:t> 300 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it-IT" sz="8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155831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D69516-28BC-4B59-BE6A-395DA0480F23}"/>
              </a:ext>
            </a:extLst>
          </p:cNvPr>
          <p:cNvSpPr txBox="1"/>
          <p:nvPr/>
        </p:nvSpPr>
        <p:spPr>
          <a:xfrm>
            <a:off x="301213" y="5797680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TIM Sans" panose="02020503040602060503" pitchFamily="18" charset="0"/>
              </a:rPr>
              <a:t>(*) il numero di ore di formazione dipende dalla distanza delle singole persone dal profilo di atterraggio</a:t>
            </a:r>
          </a:p>
          <a:p>
            <a:r>
              <a:rPr lang="it-IT" sz="900" dirty="0">
                <a:latin typeface="TIM Sans" panose="02020503040602060503" pitchFamily="18" charset="0"/>
              </a:rPr>
              <a:t>(**) il profilo professionale delle singole persone è composto da conoscenze e capacità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EE4024C-7AEB-4E0C-A441-032026E8D6DC}"/>
              </a:ext>
            </a:extLst>
          </p:cNvPr>
          <p:cNvSpPr/>
          <p:nvPr/>
        </p:nvSpPr>
        <p:spPr>
          <a:xfrm>
            <a:off x="130420" y="1483454"/>
            <a:ext cx="341584" cy="2459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82531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1">
            <a:extLst>
              <a:ext uri="{FF2B5EF4-FFF2-40B4-BE49-F238E27FC236}">
                <a16:creationId xmlns:a16="http://schemas.microsoft.com/office/drawing/2014/main" id="{05203B5A-DCE7-4FA5-BF0E-A8BA71F72DA6}"/>
              </a:ext>
            </a:extLst>
          </p:cNvPr>
          <p:cNvSpPr txBox="1">
            <a:spLocks/>
          </p:cNvSpPr>
          <p:nvPr/>
        </p:nvSpPr>
        <p:spPr bwMode="auto">
          <a:xfrm>
            <a:off x="301213" y="196234"/>
            <a:ext cx="11552122" cy="40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EB0028"/>
                </a:solidFill>
                <a:effectLst/>
                <a:uLnTx/>
                <a:uFillTx/>
                <a:latin typeface="TIM Sans" panose="02020503040602060503" pitchFamily="18" charset="0"/>
                <a:ea typeface="ＭＳ Ｐゴシック"/>
                <a:cs typeface="Arial"/>
              </a:defRPr>
            </a:lvl1pPr>
            <a:lvl2pPr marL="742950" indent="-285750" eaLnBrk="0" hangingPunct="0">
              <a:defRPr>
                <a:latin typeface="Franklin Gothic Dem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Franklin Gothic Dem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Franklin Gothic Dem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Franklin Gothic Dem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Demi" pitchFamily="34" charset="0"/>
                <a:cs typeface="Arial" charset="0"/>
              </a:defRPr>
            </a:lvl9pPr>
          </a:lstStyle>
          <a:p>
            <a:r>
              <a:rPr lang="it-IT" dirty="0"/>
              <a:t>Piani formativi a supporto delle Riqualificazioni </a:t>
            </a:r>
            <a:r>
              <a:rPr lang="it-IT"/>
              <a:t>(8/8)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8F9617-855C-4C96-A230-2139038715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8E3FADD-D06F-4DC1-8A40-D320DC0A7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283251"/>
              </p:ext>
            </p:extLst>
          </p:nvPr>
        </p:nvGraphicFramePr>
        <p:xfrm>
          <a:off x="245723" y="793234"/>
          <a:ext cx="11530285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641">
                  <a:extLst>
                    <a:ext uri="{9D8B030D-6E8A-4147-A177-3AD203B41FA5}">
                      <a16:colId xmlns:a16="http://schemas.microsoft.com/office/drawing/2014/main" val="2820313593"/>
                    </a:ext>
                  </a:extLst>
                </a:gridCol>
                <a:gridCol w="1543665">
                  <a:extLst>
                    <a:ext uri="{9D8B030D-6E8A-4147-A177-3AD203B41FA5}">
                      <a16:colId xmlns:a16="http://schemas.microsoft.com/office/drawing/2014/main" val="842819694"/>
                    </a:ext>
                  </a:extLst>
                </a:gridCol>
                <a:gridCol w="3341851">
                  <a:extLst>
                    <a:ext uri="{9D8B030D-6E8A-4147-A177-3AD203B41FA5}">
                      <a16:colId xmlns:a16="http://schemas.microsoft.com/office/drawing/2014/main" val="740416094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413524640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2288287879"/>
                    </a:ext>
                  </a:extLst>
                </a:gridCol>
                <a:gridCol w="1273492">
                  <a:extLst>
                    <a:ext uri="{9D8B030D-6E8A-4147-A177-3AD203B41FA5}">
                      <a16:colId xmlns:a16="http://schemas.microsoft.com/office/drawing/2014/main" val="3311826029"/>
                    </a:ext>
                  </a:extLst>
                </a:gridCol>
                <a:gridCol w="2219576">
                  <a:extLst>
                    <a:ext uri="{9D8B030D-6E8A-4147-A177-3AD203B41FA5}">
                      <a16:colId xmlns:a16="http://schemas.microsoft.com/office/drawing/2014/main" val="1428797814"/>
                    </a:ext>
                  </a:extLst>
                </a:gridCol>
              </a:tblGrid>
              <a:tr h="329983"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>
                          <a:latin typeface="TIM Sans" panose="02020503040602060503" pitchFamily="18" charset="0"/>
                        </a:rPr>
                        <a:t>Struttura/</a:t>
                      </a:r>
                    </a:p>
                    <a:p>
                      <a:pPr algn="ctr"/>
                      <a:r>
                        <a:rPr lang="it-IT" sz="1050" b="0" dirty="0">
                          <a:latin typeface="TIM Sans" panose="02020503040602060503" pitchFamily="18" charset="0"/>
                        </a:rPr>
                        <a:t>Funzione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>
                          <a:latin typeface="TIM Sans" panose="02020503040602060503" pitchFamily="18" charset="0"/>
                        </a:rPr>
                        <a:t>Profili da internalizzare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>
                          <a:latin typeface="TIM Sans" panose="02020503040602060503" pitchFamily="18" charset="0"/>
                        </a:rPr>
                        <a:t>Contenuti formativi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>
                          <a:latin typeface="TIM Sans" panose="02020503040602060503" pitchFamily="18" charset="0"/>
                        </a:rPr>
                        <a:t>Modalità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>
                          <a:latin typeface="TIM Sans" panose="02020503040602060503" pitchFamily="18" charset="0"/>
                        </a:rPr>
                        <a:t>n. lavoratori coinvolti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>
                          <a:latin typeface="TIM Sans" panose="02020503040602060503" pitchFamily="18" charset="0"/>
                        </a:rPr>
                        <a:t>n. ore formazione</a:t>
                      </a:r>
                    </a:p>
                    <a:p>
                      <a:pPr algn="ctr"/>
                      <a:r>
                        <a:rPr lang="it-IT" sz="1050" b="0" dirty="0">
                          <a:latin typeface="TIM Sans" panose="02020503040602060503" pitchFamily="18" charset="0"/>
                        </a:rPr>
                        <a:t>pro-capite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>
                          <a:latin typeface="TIM Sans" panose="02020503040602060503" pitchFamily="18" charset="0"/>
                        </a:rPr>
                        <a:t>Competenze iniziali vs finali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22794"/>
                  </a:ext>
                </a:extLst>
              </a:tr>
              <a:tr h="1218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CRO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Customer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Services &amp; Delivery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Control Room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Formazione su configurazione soluzioni di networking e di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assurance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e di delivery delle piattaforme per i servizi ICT:</a:t>
                      </a: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Networking (reti locali e geografiche in tecnica IP);  Sistemi Operativi (Linux e Windows); </a:t>
                      </a:r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Windows server administration; Windows server: network services administration;  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Windows server: security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services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; Architettura e impiantistica dei Data Centre;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Hypervisor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(virtualizzazione in ambiente Microsoft); Sistemi e applicazioni per Enterprise;  </a:t>
                      </a:r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V-</a:t>
                      </a:r>
                      <a:r>
                        <a:rPr lang="en-US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MWare</a:t>
                      </a:r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Cloud fundamentals; V-</a:t>
                      </a:r>
                      <a:r>
                        <a:rPr lang="en-US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MWare</a:t>
                      </a:r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vSphere for operators; Red Hat Enterprise System Administration</a:t>
                      </a: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marL="635" marR="635" marT="635" marB="44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blended</a:t>
                      </a: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min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160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max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min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14 –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max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35 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Le competenze di partenza sono quelle del sistema professionale TIM (**) associate alle singole persone. Sarà in ogni caso effettuato un approfondimento iniziale sulle conoscenze di partenza.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Le competenze di atterraggio saranno quelle del profilo relativo all’attività da internalizzare.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438998"/>
                  </a:ext>
                </a:extLst>
              </a:tr>
              <a:tr h="1218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CRO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ICT Control Room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Sales Top &amp; PA Centrale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Funzioni HQ Business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Marketing  &amp; Digital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Factory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Business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Presidio Clientela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Servizi Professionali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Ingegneria</a:t>
                      </a:r>
                      <a:r>
                        <a:rPr lang="it-IT" sz="900" b="0" kern="1200" baseline="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Business</a:t>
                      </a: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145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Cura del cliente, Orientamento al risultato, Team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working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Problem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Solving, Certificazione ITILv3, TCP /IP e design di reti IP,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Problem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Solving</a:t>
                      </a:r>
                    </a:p>
                    <a:p>
                      <a:pPr marL="263525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Formazione su: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Requirement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Engineer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 Data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scientist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 Data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analyst</a:t>
                      </a: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263525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Formazione su: Architect,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Engineer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Specialist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su temi innovativi (Cyber Security,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Multicloud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 Big Data ,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IoT,Machine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Learning )</a:t>
                      </a:r>
                    </a:p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marL="635" marR="635" marT="635" marB="44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blended</a:t>
                      </a: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baseline="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min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14 –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max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35 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Le competenze di partenza sono quelle del sistema professionale TIM (**) associate alle singole persone. Sarà in ogni caso effettuato un approfondimento iniziale sulle conoscenze di partenza.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Le competenze di atterraggio saranno quelle del profilo relativo all’attività da internalizzare.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09472"/>
                  </a:ext>
                </a:extLst>
              </a:tr>
              <a:tr h="1218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BSM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Media Management &amp; Content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Strategy</a:t>
                      </a: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Data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Analist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e Planning Operativi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Media Relations Nazionale ed Internazionale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Mercato Pubblicitario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Metodologie/Tecniche di Marketing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Tecniche di Advertising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Tecniche di Comunicazione Digitale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Scenari Di Mercato E Contesto Competitivo TLC e ICT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Tecniche di analisi e realizzazione Business Plan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Excel Avanzato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Architetture, tecniche e metodologie per l'analisi dei Big Data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Modelli Matematico/Statistici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blended</a:t>
                      </a: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min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14 – </a:t>
                      </a:r>
                      <a:r>
                        <a:rPr lang="it-IT" sz="9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max</a:t>
                      </a:r>
                      <a:r>
                        <a:rPr lang="it-IT" sz="9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70 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Le competenze di partenza sono quelle del sistema professionale TIM (**) associate alle singole persone. Sarà in ogni caso effettuato un approfondimento iniziale sulle conoscenze di partenza.</a:t>
                      </a:r>
                    </a:p>
                    <a:p>
                      <a:pPr algn="l"/>
                      <a:r>
                        <a:rPr lang="it-IT" sz="900" b="0" dirty="0">
                          <a:latin typeface="TIM Sans" panose="02020503040602060503" pitchFamily="18" charset="0"/>
                        </a:rPr>
                        <a:t>Le competenze di atterraggio saranno quelle del profilo relativo all’attività da internalizzare.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124956"/>
                  </a:ext>
                </a:extLst>
              </a:tr>
            </a:tbl>
          </a:graphicData>
        </a:graphic>
      </p:graphicFrame>
      <p:sp>
        <p:nvSpPr>
          <p:cNvPr id="10" name="Ovale 9">
            <a:extLst>
              <a:ext uri="{FF2B5EF4-FFF2-40B4-BE49-F238E27FC236}">
                <a16:creationId xmlns:a16="http://schemas.microsoft.com/office/drawing/2014/main" id="{3321227F-1D06-4DC8-B9ED-AEB03312218B}"/>
              </a:ext>
            </a:extLst>
          </p:cNvPr>
          <p:cNvSpPr/>
          <p:nvPr/>
        </p:nvSpPr>
        <p:spPr>
          <a:xfrm>
            <a:off x="60597" y="766463"/>
            <a:ext cx="385491" cy="3126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DE2D7A-3553-4885-84CA-9DAE7C1B9A17}"/>
              </a:ext>
            </a:extLst>
          </p:cNvPr>
          <p:cNvSpPr txBox="1"/>
          <p:nvPr/>
        </p:nvSpPr>
        <p:spPr>
          <a:xfrm>
            <a:off x="1755545" y="6380872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TIM Sans" panose="02020503040602060503" pitchFamily="18" charset="0"/>
              </a:rPr>
              <a:t>(*) il numero di ore di formazione dipende dalla distanza delle singole persone dal profilo di atterraggio</a:t>
            </a:r>
          </a:p>
          <a:p>
            <a:r>
              <a:rPr lang="it-IT" sz="900" dirty="0">
                <a:latin typeface="TIM Sans" panose="02020503040602060503" pitchFamily="18" charset="0"/>
              </a:rPr>
              <a:t>(**) il profilo professionale delle singole persone è composto da conoscenze e capacità</a:t>
            </a:r>
          </a:p>
        </p:txBody>
      </p:sp>
    </p:spTree>
    <p:extLst>
      <p:ext uri="{BB962C8B-B14F-4D97-AF65-F5344CB8AC3E}">
        <p14:creationId xmlns:p14="http://schemas.microsoft.com/office/powerpoint/2010/main" val="8909934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1">
            <a:extLst>
              <a:ext uri="{FF2B5EF4-FFF2-40B4-BE49-F238E27FC236}">
                <a16:creationId xmlns:a16="http://schemas.microsoft.com/office/drawing/2014/main" id="{05203B5A-DCE7-4FA5-BF0E-A8BA71F72DA6}"/>
              </a:ext>
            </a:extLst>
          </p:cNvPr>
          <p:cNvSpPr txBox="1">
            <a:spLocks/>
          </p:cNvSpPr>
          <p:nvPr/>
        </p:nvSpPr>
        <p:spPr bwMode="auto">
          <a:xfrm>
            <a:off x="301213" y="196234"/>
            <a:ext cx="11280000" cy="3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371600">
              <a:lnSpc>
                <a:spcPct val="90000"/>
              </a:lnSpc>
              <a:spcBef>
                <a:spcPct val="0"/>
              </a:spcBef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+mj-ea"/>
                <a:cs typeface="+mj-cs"/>
              </a:defRPr>
            </a:lvl1pPr>
            <a:lvl2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0" lvl="2" indent="0" defTabSz="25721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ＭＳ Ｐゴシック"/>
                <a:cs typeface="Arial"/>
              </a:defRPr>
            </a:lvl3pPr>
            <a:lvl4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2020503040602060503" pitchFamily="18" charset="0"/>
                <a:ea typeface="+mj-ea"/>
                <a:cs typeface="+mj-cs"/>
              </a:rPr>
              <a:t>Progetto di Formazione e Riqualificazione per TIM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A4094E9-D562-419E-A331-BA0D3403E07B}"/>
              </a:ext>
            </a:extLst>
          </p:cNvPr>
          <p:cNvSpPr txBox="1"/>
          <p:nvPr/>
        </p:nvSpPr>
        <p:spPr>
          <a:xfrm>
            <a:off x="219637" y="471089"/>
            <a:ext cx="598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Driver di progetto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7CA64-124B-4B3D-A680-6BAD4556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04" y="2399705"/>
            <a:ext cx="2348751" cy="34725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FF60541-2A27-4D19-A176-3EBBEA86B5F5}"/>
              </a:ext>
            </a:extLst>
          </p:cNvPr>
          <p:cNvSpPr/>
          <p:nvPr/>
        </p:nvSpPr>
        <p:spPr>
          <a:xfrm>
            <a:off x="219637" y="876012"/>
            <a:ext cx="1178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defRPr/>
            </a:pPr>
            <a:r>
              <a:rPr lang="it-IT" sz="1600" dirty="0">
                <a:solidFill>
                  <a:prstClr val="black"/>
                </a:solidFill>
                <a:latin typeface="TIM Sans" panose="02020503040602060503" pitchFamily="18" charset="0"/>
              </a:rPr>
              <a:t>Per sostenere il processo di </a:t>
            </a:r>
            <a:r>
              <a:rPr lang="it-IT" sz="1600" b="1" dirty="0">
                <a:solidFill>
                  <a:srgbClr val="FF0000"/>
                </a:solidFill>
                <a:latin typeface="TIM Sans" panose="02020503040602060503" pitchFamily="18" charset="0"/>
              </a:rPr>
              <a:t>trasformazione aziendale</a:t>
            </a:r>
            <a:r>
              <a:rPr lang="it-IT" sz="1600" dirty="0">
                <a:solidFill>
                  <a:prstClr val="black"/>
                </a:solidFill>
                <a:latin typeface="TIM Sans" panose="02020503040602060503" pitchFamily="18" charset="0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TIM Sans" panose="02020503040602060503" pitchFamily="18" charset="0"/>
                <a:cs typeface="Arial" panose="020B0604020202020204" pitchFamily="34" charset="0"/>
              </a:rPr>
              <a:t>e la conseguente necessità di evoluzione delle competenze tecnico professionali,</a:t>
            </a:r>
            <a:r>
              <a:rPr lang="it-IT" sz="1600" dirty="0">
                <a:solidFill>
                  <a:prstClr val="black"/>
                </a:solidFill>
                <a:latin typeface="TIM Sans" panose="02020503040602060503" pitchFamily="18" charset="0"/>
              </a:rPr>
              <a:t> è stato predisposto un </a:t>
            </a:r>
            <a:r>
              <a:rPr lang="it-IT" sz="1600" b="1" dirty="0">
                <a:solidFill>
                  <a:srgbClr val="FF0000"/>
                </a:solidFill>
                <a:latin typeface="TIM Sans" panose="02020503040602060503" pitchFamily="18" charset="0"/>
              </a:rPr>
              <a:t>Progetto di Formazione e Riqualificazione</a:t>
            </a:r>
            <a:r>
              <a:rPr lang="it-IT" sz="1600" dirty="0">
                <a:solidFill>
                  <a:prstClr val="black"/>
                </a:solidFill>
                <a:latin typeface="TIM Sans" panose="02020503040602060503" pitchFamily="18" charset="0"/>
              </a:rPr>
              <a:t>.</a:t>
            </a:r>
          </a:p>
          <a:p>
            <a:pPr lvl="0" algn="just">
              <a:spcBef>
                <a:spcPts val="1200"/>
              </a:spcBef>
              <a:defRPr/>
            </a:pPr>
            <a:r>
              <a:rPr lang="it-IT" sz="1600" dirty="0">
                <a:solidFill>
                  <a:prstClr val="black"/>
                </a:solidFill>
                <a:latin typeface="TIM Sans" panose="02020503040602060503" pitchFamily="18" charset="0"/>
              </a:rPr>
              <a:t>Partendo dai driver strategici dell’azienda,  sono definite le singole esigenze, i piani, le modalità di erogazione e gli strumenti a supporto. 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134BC22-7254-4972-A287-CAEE0F2DD530}"/>
              </a:ext>
            </a:extLst>
          </p:cNvPr>
          <p:cNvSpPr/>
          <p:nvPr/>
        </p:nvSpPr>
        <p:spPr>
          <a:xfrm>
            <a:off x="2781305" y="3529614"/>
            <a:ext cx="246729" cy="550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6A3A3-C311-4BD5-80F1-D40D415100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2</a:t>
            </a:fld>
            <a:endParaRPr lang="it-I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EB6AA9-7915-4842-A878-4135704E8EEB}"/>
              </a:ext>
            </a:extLst>
          </p:cNvPr>
          <p:cNvGrpSpPr/>
          <p:nvPr/>
        </p:nvGrpSpPr>
        <p:grpSpPr>
          <a:xfrm>
            <a:off x="3211896" y="3042565"/>
            <a:ext cx="8641439" cy="3040298"/>
            <a:chOff x="3211896" y="3042565"/>
            <a:chExt cx="8641439" cy="30402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56AF1F-25FE-447E-9F8D-14B30E89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1896" y="3042565"/>
              <a:ext cx="8641439" cy="304029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A3F5B3B-482A-4E0C-947B-D2D4BBB3C3AE}"/>
                </a:ext>
              </a:extLst>
            </p:cNvPr>
            <p:cNvSpPr txBox="1"/>
            <p:nvPr/>
          </p:nvSpPr>
          <p:spPr>
            <a:xfrm>
              <a:off x="3213456" y="4519749"/>
              <a:ext cx="30480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TIM Sans" panose="00000500000000000000" pitchFamily="50" charset="0"/>
                </a:rPr>
                <a:t>adeguamento</a:t>
              </a:r>
              <a:r>
                <a:rPr lang="it-IT" sz="1200" dirty="0">
                  <a:latin typeface="TIM Sans" panose="00000500000000000000" pitchFamily="50" charset="0"/>
                </a:rPr>
                <a:t> dei mestieri 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2831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1">
            <a:extLst>
              <a:ext uri="{FF2B5EF4-FFF2-40B4-BE49-F238E27FC236}">
                <a16:creationId xmlns:a16="http://schemas.microsoft.com/office/drawing/2014/main" id="{05203B5A-DCE7-4FA5-BF0E-A8BA71F72DA6}"/>
              </a:ext>
            </a:extLst>
          </p:cNvPr>
          <p:cNvSpPr txBox="1">
            <a:spLocks/>
          </p:cNvSpPr>
          <p:nvPr/>
        </p:nvSpPr>
        <p:spPr bwMode="auto">
          <a:xfrm>
            <a:off x="301213" y="196234"/>
            <a:ext cx="11280000" cy="3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371600">
              <a:lnSpc>
                <a:spcPct val="90000"/>
              </a:lnSpc>
              <a:spcBef>
                <a:spcPct val="0"/>
              </a:spcBef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+mj-ea"/>
                <a:cs typeface="+mj-cs"/>
              </a:defRPr>
            </a:lvl1pPr>
            <a:lvl2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0" lvl="2" indent="0" defTabSz="25721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ＭＳ Ｐゴシック"/>
                <a:cs typeface="Arial"/>
              </a:defRPr>
            </a:lvl3pPr>
            <a:lvl4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2020503040602060503" pitchFamily="18" charset="0"/>
                <a:ea typeface="+mj-ea"/>
                <a:cs typeface="+mj-cs"/>
              </a:rPr>
              <a:t>Progetto di Formazione e Riqualificazione per TIM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A4094E9-D562-419E-A331-BA0D3403E07B}"/>
              </a:ext>
            </a:extLst>
          </p:cNvPr>
          <p:cNvSpPr txBox="1"/>
          <p:nvPr/>
        </p:nvSpPr>
        <p:spPr>
          <a:xfrm>
            <a:off x="219637" y="471089"/>
            <a:ext cx="598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Target, piani, modalità e strumenti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39545C-34B1-4523-B1B1-F3A5D7BAE5FD}"/>
              </a:ext>
            </a:extLst>
          </p:cNvPr>
          <p:cNvSpPr txBox="1"/>
          <p:nvPr/>
        </p:nvSpPr>
        <p:spPr>
          <a:xfrm>
            <a:off x="378838" y="1467324"/>
            <a:ext cx="37060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La formazione riguarderà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tutta l’azienda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nel periodo 2019-2020 e i programmi si focalizzeranno sia sull’ </a:t>
            </a:r>
            <a:r>
              <a:rPr lang="it-IT" sz="1600" dirty="0">
                <a:solidFill>
                  <a:srgbClr val="FF0000"/>
                </a:solidFill>
                <a:latin typeface="TIM Sans" panose="02020503040602060503" pitchFamily="18" charset="0"/>
              </a:rPr>
              <a:t>adeguamento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 delle competenze di ruolo  attualmente ricoperti dalle persone  sia sui percorsi necessari per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importanti </a:t>
            </a:r>
            <a:r>
              <a:rPr lang="it-IT" sz="1600" dirty="0">
                <a:solidFill>
                  <a:srgbClr val="FF0000"/>
                </a:solidFill>
                <a:latin typeface="TIM Sans" panose="02020503040602060503" pitchFamily="18" charset="0"/>
              </a:rPr>
              <a:t>evoluzioni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del portafoglio di competenze di ruolo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. Le diverse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modalità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 e  i diversi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strumenti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 Sans" panose="02020503040602060503" pitchFamily="18" charset="0"/>
                <a:ea typeface="+mn-ea"/>
                <a:cs typeface="+mn-cs"/>
              </a:rPr>
              <a:t> a supporto saranno utilizzati  in base ai singoli piani e alle singole esigenze.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7785E08-07E6-4020-83D9-8BBCE41922B2}"/>
              </a:ext>
            </a:extLst>
          </p:cNvPr>
          <p:cNvSpPr/>
          <p:nvPr/>
        </p:nvSpPr>
        <p:spPr>
          <a:xfrm>
            <a:off x="5340926" y="2671363"/>
            <a:ext cx="383869" cy="276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CE3444E-8479-4CED-A0C5-271E8FFE33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1DF66F-300A-464A-9205-154033AF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849" y="2969466"/>
            <a:ext cx="6547014" cy="36974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AC1DC48-CF76-4037-867B-7A6753BB0829}"/>
              </a:ext>
            </a:extLst>
          </p:cNvPr>
          <p:cNvGrpSpPr/>
          <p:nvPr/>
        </p:nvGrpSpPr>
        <p:grpSpPr>
          <a:xfrm>
            <a:off x="4037036" y="1035456"/>
            <a:ext cx="7603100" cy="1614390"/>
            <a:chOff x="4037036" y="1035456"/>
            <a:chExt cx="7603100" cy="16143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7E480-72F6-4D45-B150-7E7C3AF1F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036" y="1035456"/>
              <a:ext cx="7603100" cy="161439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82CBA2-5F24-4E6B-9945-7950700A86AF}"/>
                </a:ext>
              </a:extLst>
            </p:cNvPr>
            <p:cNvSpPr txBox="1"/>
            <p:nvPr/>
          </p:nvSpPr>
          <p:spPr>
            <a:xfrm>
              <a:off x="4911366" y="1467324"/>
              <a:ext cx="851137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TIM Sans" panose="00000500000000000000" pitchFamily="50" charset="0"/>
                </a:rPr>
                <a:t>Tutto il personale interessato alla riduzione oraria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426CE1-64F5-4F5C-95C9-C9E55B21FC5C}"/>
                </a:ext>
              </a:extLst>
            </p:cNvPr>
            <p:cNvSpPr txBox="1"/>
            <p:nvPr/>
          </p:nvSpPr>
          <p:spPr>
            <a:xfrm>
              <a:off x="5860864" y="1386333"/>
              <a:ext cx="2002975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sz="1000" b="1" dirty="0">
                  <a:latin typeface="TIM Sans" panose="00000500000000000000" pitchFamily="50" charset="0"/>
                </a:rPr>
                <a:t>adeguamento</a:t>
              </a:r>
              <a:r>
                <a:rPr lang="it-IT" sz="1000" dirty="0">
                  <a:latin typeface="TIM Sans" panose="00000500000000000000" pitchFamily="50" charset="0"/>
                </a:rPr>
                <a:t> delle competenze di ruolo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endParaRPr lang="it-IT" sz="1000" dirty="0">
                <a:latin typeface="TIM Sans" panose="00000500000000000000" pitchFamily="50" charset="0"/>
              </a:endParaRPr>
            </a:p>
            <a:p>
              <a:endParaRPr lang="it-IT" sz="1000" dirty="0">
                <a:latin typeface="TIM Sans" panose="00000500000000000000" pitchFamily="50" charset="0"/>
              </a:endParaRPr>
            </a:p>
            <a:p>
              <a:endParaRPr lang="it-IT" sz="1000" dirty="0">
                <a:latin typeface="TIM Sans" panose="00000500000000000000" pitchFamily="50" charset="0"/>
              </a:endParaRP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sz="1000" dirty="0">
                  <a:latin typeface="TIM Sans" panose="00000500000000000000" pitchFamily="50" charset="0"/>
                </a:rPr>
                <a:t> </a:t>
              </a:r>
              <a:r>
                <a:rPr lang="it-IT" sz="1000" b="1" dirty="0">
                  <a:latin typeface="TIM Sans" panose="00000500000000000000" pitchFamily="50" charset="0"/>
                </a:rPr>
                <a:t>evoluzione</a:t>
              </a:r>
              <a:r>
                <a:rPr lang="it-IT" sz="1000" dirty="0">
                  <a:latin typeface="TIM Sans" panose="00000500000000000000" pitchFamily="50" charset="0"/>
                </a:rPr>
                <a:t> delle competenze di ruolo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410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1">
            <a:extLst>
              <a:ext uri="{FF2B5EF4-FFF2-40B4-BE49-F238E27FC236}">
                <a16:creationId xmlns:a16="http://schemas.microsoft.com/office/drawing/2014/main" id="{05203B5A-DCE7-4FA5-BF0E-A8BA71F72DA6}"/>
              </a:ext>
            </a:extLst>
          </p:cNvPr>
          <p:cNvSpPr txBox="1">
            <a:spLocks/>
          </p:cNvSpPr>
          <p:nvPr/>
        </p:nvSpPr>
        <p:spPr bwMode="auto">
          <a:xfrm>
            <a:off x="301213" y="196234"/>
            <a:ext cx="11280000" cy="3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371600">
              <a:lnSpc>
                <a:spcPct val="90000"/>
              </a:lnSpc>
              <a:spcBef>
                <a:spcPct val="0"/>
              </a:spcBef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+mj-ea"/>
                <a:cs typeface="+mj-cs"/>
              </a:defRPr>
            </a:lvl1pPr>
            <a:lvl2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0" lvl="2" indent="0" defTabSz="25721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ＭＳ Ｐゴシック"/>
                <a:cs typeface="Arial"/>
              </a:defRPr>
            </a:lvl3pPr>
            <a:lvl4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2020503040602060503" pitchFamily="18" charset="0"/>
                <a:ea typeface="+mj-ea"/>
                <a:cs typeface="+mj-cs"/>
              </a:rPr>
              <a:t>Progetto di Formazione e Riqualificazione per TIM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A4094E9-D562-419E-A331-BA0D3403E07B}"/>
              </a:ext>
            </a:extLst>
          </p:cNvPr>
          <p:cNvSpPr txBox="1"/>
          <p:nvPr/>
        </p:nvSpPr>
        <p:spPr>
          <a:xfrm>
            <a:off x="219637" y="471089"/>
            <a:ext cx="598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Progetto– </a:t>
            </a:r>
            <a:r>
              <a:rPr lang="it-IT" dirty="0">
                <a:solidFill>
                  <a:srgbClr val="004691"/>
                </a:solidFill>
                <a:latin typeface="TIM Sans"/>
                <a:ea typeface="ＭＳ Ｐゴシック"/>
                <a:cs typeface="Arial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 macro filoni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39545C-34B1-4523-B1B1-F3A5D7BAE5FD}"/>
              </a:ext>
            </a:extLst>
          </p:cNvPr>
          <p:cNvSpPr txBox="1"/>
          <p:nvPr/>
        </p:nvSpPr>
        <p:spPr>
          <a:xfrm>
            <a:off x="-268736" y="850083"/>
            <a:ext cx="1213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dirty="0">
                <a:solidFill>
                  <a:prstClr val="black"/>
                </a:solidFill>
                <a:latin typeface="TIM Sans" panose="02020503040602060503" pitchFamily="18" charset="0"/>
              </a:rPr>
              <a:t>Nelle prossime slide sarà illustrato il </a:t>
            </a:r>
            <a:r>
              <a:rPr lang="it-IT" b="1" dirty="0">
                <a:solidFill>
                  <a:srgbClr val="FF0000"/>
                </a:solidFill>
                <a:latin typeface="TIM Sans" panose="02020503040602060503" pitchFamily="18" charset="0"/>
              </a:rPr>
              <a:t>macro progetto di formazione e riqualificazione </a:t>
            </a:r>
          </a:p>
          <a:p>
            <a:pPr lvl="0" algn="ctr">
              <a:defRPr/>
            </a:pPr>
            <a:r>
              <a:rPr lang="it-IT" dirty="0">
                <a:solidFill>
                  <a:prstClr val="black"/>
                </a:solidFill>
                <a:latin typeface="TIM Sans" panose="02020503040602060503" pitchFamily="18" charset="0"/>
              </a:rPr>
              <a:t>suddiviso in 2 macro-filoni: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 Sans" panose="02020503040602060503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1F94F5-42AA-472A-9206-23D9B9C6A372}"/>
              </a:ext>
            </a:extLst>
          </p:cNvPr>
          <p:cNvSpPr txBox="1"/>
          <p:nvPr/>
        </p:nvSpPr>
        <p:spPr>
          <a:xfrm>
            <a:off x="219637" y="1681937"/>
            <a:ext cx="2047009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Riqualificazioni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2F0AB26-5337-4314-9DFC-EF93D4BEC249}"/>
              </a:ext>
            </a:extLst>
          </p:cNvPr>
          <p:cNvSpPr/>
          <p:nvPr/>
        </p:nvSpPr>
        <p:spPr>
          <a:xfrm>
            <a:off x="2313704" y="1713005"/>
            <a:ext cx="353290" cy="30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1AC742-07F9-40D2-AFB6-23CC18277F09}"/>
              </a:ext>
            </a:extLst>
          </p:cNvPr>
          <p:cNvSpPr/>
          <p:nvPr/>
        </p:nvSpPr>
        <p:spPr>
          <a:xfrm>
            <a:off x="2646214" y="1694535"/>
            <a:ext cx="89315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95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latin typeface="TIM Sans" panose="02020503040602060503" pitchFamily="18" charset="0"/>
              </a:rPr>
              <a:t>Percorsi mirati a formare i colleghi in modo che possano </a:t>
            </a:r>
            <a:r>
              <a:rPr lang="it-IT" sz="1400" dirty="0">
                <a:solidFill>
                  <a:srgbClr val="FF0000"/>
                </a:solidFill>
                <a:latin typeface="TIM Sans" panose="02020503040602060503" pitchFamily="18" charset="0"/>
              </a:rPr>
              <a:t>svolgere le loro attività più efficacemente, adeguando le loro competenze in base a quanto richiesto</a:t>
            </a:r>
            <a:r>
              <a:rPr lang="it-IT" sz="1400" dirty="0">
                <a:latin typeface="TIM Sans" panose="02020503040602060503" pitchFamily="18" charset="0"/>
              </a:rPr>
              <a:t>. Si tratta di attività che  riguardano trasversalmente tutta l’azienda, ma in particolare l’ambito </a:t>
            </a:r>
            <a:r>
              <a:rPr lang="it-IT" sz="1400" dirty="0" err="1">
                <a:solidFill>
                  <a:srgbClr val="FF0000"/>
                </a:solidFill>
                <a:latin typeface="TIM Sans" panose="02020503040602060503" pitchFamily="18" charset="0"/>
              </a:rPr>
              <a:t>Wholesale</a:t>
            </a:r>
            <a:r>
              <a:rPr lang="it-IT" sz="1400" dirty="0">
                <a:solidFill>
                  <a:srgbClr val="FF0000"/>
                </a:solidFill>
                <a:latin typeface="TIM Sans" panose="02020503040602060503" pitchFamily="18" charset="0"/>
              </a:rPr>
              <a:t> Operations e </a:t>
            </a:r>
            <a:r>
              <a:rPr lang="it-IT" sz="1400" dirty="0" err="1">
                <a:solidFill>
                  <a:srgbClr val="FF0000"/>
                </a:solidFill>
                <a:latin typeface="TIM Sans" panose="02020503040602060503" pitchFamily="18" charset="0"/>
              </a:rPr>
              <a:t>Caring</a:t>
            </a:r>
            <a:r>
              <a:rPr lang="it-IT" sz="1400" dirty="0">
                <a:solidFill>
                  <a:srgbClr val="FF0000"/>
                </a:solidFill>
                <a:latin typeface="TIM Sans" panose="02020503040602060503" pitchFamily="18" charset="0"/>
              </a:rPr>
              <a:t>.</a:t>
            </a:r>
          </a:p>
          <a:p>
            <a:pPr marL="285750" indent="-109538">
              <a:buClr>
                <a:schemeClr val="accent2"/>
              </a:buClr>
            </a:pPr>
            <a:endParaRPr lang="it-IT" sz="1400" dirty="0">
              <a:solidFill>
                <a:srgbClr val="FF0000"/>
              </a:solidFill>
              <a:latin typeface="TIM Sans" panose="02020503040602060503" pitchFamily="18" charset="0"/>
            </a:endParaRPr>
          </a:p>
          <a:p>
            <a:pPr marL="285750" indent="-1095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latin typeface="TIM Sans" panose="02020503040602060503" pitchFamily="18" charset="0"/>
              </a:rPr>
              <a:t>Percorsi mirati a formare i colleghi in modo che possano </a:t>
            </a:r>
            <a:r>
              <a:rPr lang="it-IT" sz="1400" dirty="0">
                <a:solidFill>
                  <a:srgbClr val="FF0000"/>
                </a:solidFill>
                <a:latin typeface="TIM Sans" panose="02020503040602060503" pitchFamily="18" charset="0"/>
              </a:rPr>
              <a:t>svolgere attività e ricoprire ruoli per loro nuovi/oppure con importanti evoluzioni del portafoglio di competenze</a:t>
            </a:r>
            <a:r>
              <a:rPr lang="it-IT" sz="1400" dirty="0">
                <a:latin typeface="TIM Sans" panose="02020503040602060503" pitchFamily="18" charset="0"/>
              </a:rPr>
              <a:t>. In particolare si tratta di attività che  riguardano prevalentemente </a:t>
            </a:r>
            <a:r>
              <a:rPr lang="it-IT" sz="1400" dirty="0">
                <a:solidFill>
                  <a:srgbClr val="FF0000"/>
                </a:solidFill>
                <a:latin typeface="TIM Sans" panose="02020503040602060503" pitchFamily="18" charset="0"/>
              </a:rPr>
              <a:t>l’ambito Informatico e di Network.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FF0DCE-FF26-45C8-A317-9A6FEB0BC646}"/>
              </a:ext>
            </a:extLst>
          </p:cNvPr>
          <p:cNvSpPr txBox="1"/>
          <p:nvPr/>
        </p:nvSpPr>
        <p:spPr>
          <a:xfrm>
            <a:off x="176644" y="3738600"/>
            <a:ext cx="204700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endParaRPr lang="it-IT" dirty="0"/>
          </a:p>
          <a:p>
            <a:pPr algn="ctr"/>
            <a:r>
              <a:rPr lang="it-IT" dirty="0"/>
              <a:t>Riqualificazioni per internalizzazioni</a:t>
            </a:r>
          </a:p>
          <a:p>
            <a:endParaRPr lang="it-IT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DEE36D1-1202-400A-8EE6-D2EEC53D0A4F}"/>
              </a:ext>
            </a:extLst>
          </p:cNvPr>
          <p:cNvSpPr/>
          <p:nvPr/>
        </p:nvSpPr>
        <p:spPr>
          <a:xfrm>
            <a:off x="2310237" y="3876629"/>
            <a:ext cx="353290" cy="30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9991DB-07D2-4A13-BE25-17D44A577A00}"/>
              </a:ext>
            </a:extLst>
          </p:cNvPr>
          <p:cNvSpPr/>
          <p:nvPr/>
        </p:nvSpPr>
        <p:spPr>
          <a:xfrm>
            <a:off x="2861551" y="3706495"/>
            <a:ext cx="8931533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it-IT" sz="1400" dirty="0">
                <a:solidFill>
                  <a:srgbClr val="FF0000"/>
                </a:solidFill>
                <a:latin typeface="TIM Sans" panose="02020503040602060503" pitchFamily="18" charset="0"/>
              </a:rPr>
              <a:t>Internalizzare</a:t>
            </a:r>
            <a:r>
              <a:rPr lang="it-IT" sz="1400" dirty="0">
                <a:latin typeface="TIM Sans" panose="02020503040602060503" pitchFamily="18" charset="0"/>
              </a:rPr>
              <a:t> attività tramite personale interno, che sarà oggetto di </a:t>
            </a:r>
            <a:r>
              <a:rPr lang="it-IT" sz="1400" dirty="0">
                <a:solidFill>
                  <a:srgbClr val="FF0000"/>
                </a:solidFill>
                <a:latin typeface="TIM Sans" panose="02020503040602060503" pitchFamily="18" charset="0"/>
              </a:rPr>
              <a:t>adeguamenti o importanti evoluzioni del portafoglio di competenze </a:t>
            </a:r>
            <a:r>
              <a:rPr lang="it-IT" sz="1400" dirty="0">
                <a:latin typeface="TIM Sans" panose="02020503040602060503" pitchFamily="18" charset="0"/>
              </a:rPr>
              <a:t>attraverso programmi di formazione di medio lungo periodo, incluso il training on the job (affiancamento/applicazione pratica). Tale attività consentirà anche di abilitare percorsi virtuosi di migrazione verso mestieri più pregiati. Le attività che saranno internalizzate sono:</a:t>
            </a:r>
            <a:endParaRPr lang="it-IT" sz="1400" dirty="0">
              <a:solidFill>
                <a:srgbClr val="FF0000"/>
              </a:solidFill>
              <a:latin typeface="TIM Sans" panose="02020503040602060503" pitchFamily="18" charset="0"/>
            </a:endParaRPr>
          </a:p>
          <a:p>
            <a:pPr marL="269875" indent="-1873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  <a:latin typeface="TIM Sans" panose="02020503040602060503" pitchFamily="18" charset="0"/>
              </a:rPr>
              <a:t>Competenze tecnico specialistiche evolute</a:t>
            </a:r>
            <a:endParaRPr lang="it-IT" sz="1400" dirty="0">
              <a:latin typeface="TIM Sans" panose="02020503040602060503" pitchFamily="18" charset="0"/>
            </a:endParaRPr>
          </a:p>
          <a:p>
            <a:pPr marL="269875">
              <a:spcAft>
                <a:spcPts val="450"/>
              </a:spcAft>
              <a:buClr>
                <a:srgbClr val="FF0000"/>
              </a:buClr>
              <a:defRPr/>
            </a:pPr>
            <a:r>
              <a:rPr lang="it-IT" sz="1400" dirty="0">
                <a:latin typeface="TIM Sans" panose="02020503040602060503" pitchFamily="18" charset="0"/>
              </a:rPr>
              <a:t>Attività core tipicamente tecnico/specialistiche (es. sistemisti,  configurazione e delivery di soluzioni Network/Piattaforma ICT,…) per le quali è opportuno rafforzare in azienda il know </a:t>
            </a:r>
            <a:r>
              <a:rPr lang="it-IT" sz="1400" dirty="0" err="1">
                <a:latin typeface="TIM Sans" panose="02020503040602060503" pitchFamily="18" charset="0"/>
              </a:rPr>
              <a:t>how</a:t>
            </a:r>
            <a:r>
              <a:rPr lang="it-IT" sz="1400" dirty="0">
                <a:latin typeface="TIM Sans" panose="02020503040602060503" pitchFamily="18" charset="0"/>
              </a:rPr>
              <a:t> strategico.</a:t>
            </a:r>
          </a:p>
          <a:p>
            <a:pPr marL="269875" indent="-176213">
              <a:spcAft>
                <a:spcPts val="45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FF0000"/>
                </a:solidFill>
                <a:latin typeface="TIM Sans" panose="02020503040602060503" pitchFamily="18" charset="0"/>
              </a:rPr>
              <a:t>Competenze tecnico specialistiche </a:t>
            </a:r>
          </a:p>
          <a:p>
            <a:pPr marL="269875"/>
            <a:r>
              <a:rPr lang="it-IT" sz="1400" dirty="0">
                <a:latin typeface="TIM Sans" panose="02020503040602060503" pitchFamily="18" charset="0"/>
              </a:rPr>
              <a:t>Attività tecnico-specialistiche sia sui servizi tradizionali sia sui servizi evoluti in coerenza con le nuove piattaforme e servizi.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C244B2-8039-4037-B7EA-DB9F0F2B1851}"/>
              </a:ext>
            </a:extLst>
          </p:cNvPr>
          <p:cNvCxnSpPr/>
          <p:nvPr/>
        </p:nvCxnSpPr>
        <p:spPr>
          <a:xfrm>
            <a:off x="301213" y="3622465"/>
            <a:ext cx="1156520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48D54-DB5A-4A72-8CB5-CF630CCFFC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9991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1C32665-0D45-4624-A0CA-E8A57327DF6A}"/>
              </a:ext>
            </a:extLst>
          </p:cNvPr>
          <p:cNvSpPr txBox="1">
            <a:spLocks/>
          </p:cNvSpPr>
          <p:nvPr/>
        </p:nvSpPr>
        <p:spPr bwMode="auto">
          <a:xfrm>
            <a:off x="301213" y="196234"/>
            <a:ext cx="11280000" cy="3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371600">
              <a:lnSpc>
                <a:spcPct val="90000"/>
              </a:lnSpc>
              <a:spcBef>
                <a:spcPct val="0"/>
              </a:spcBef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+mj-ea"/>
                <a:cs typeface="+mj-cs"/>
              </a:defRPr>
            </a:lvl1pPr>
            <a:lvl2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0" lvl="2" indent="0" defTabSz="25721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ＭＳ Ｐゴシック"/>
                <a:cs typeface="Arial"/>
              </a:defRPr>
            </a:lvl3pPr>
            <a:lvl4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2020503040602060503" pitchFamily="18" charset="0"/>
                <a:ea typeface="+mj-ea"/>
                <a:cs typeface="+mj-cs"/>
              </a:rPr>
              <a:t>Progetto di Formazione e Riqualificazione per TIM</a:t>
            </a:r>
          </a:p>
        </p:txBody>
      </p:sp>
      <p:sp>
        <p:nvSpPr>
          <p:cNvPr id="5" name="CasellaDiTesto 41">
            <a:extLst>
              <a:ext uri="{FF2B5EF4-FFF2-40B4-BE49-F238E27FC236}">
                <a16:creationId xmlns:a16="http://schemas.microsoft.com/office/drawing/2014/main" id="{18D1B46A-E937-4CF7-BC77-225818CDF590}"/>
              </a:ext>
            </a:extLst>
          </p:cNvPr>
          <p:cNvSpPr txBox="1"/>
          <p:nvPr/>
        </p:nvSpPr>
        <p:spPr>
          <a:xfrm>
            <a:off x="219637" y="471089"/>
            <a:ext cx="598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Tabella di sintesi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60D07-A991-43C8-BA5F-3C10044D7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88" y="840421"/>
            <a:ext cx="10202498" cy="56931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958535-9994-4EFF-96B2-5D29F26D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949" y="6351052"/>
            <a:ext cx="2743200" cy="365125"/>
          </a:xfrm>
        </p:spPr>
        <p:txBody>
          <a:bodyPr/>
          <a:lstStyle/>
          <a:p>
            <a:fld id="{315E2F8E-47C5-47CF-A74D-3D3B66EEA45E}" type="slidenum">
              <a:rPr lang="it-IT" smtClean="0">
                <a:latin typeface="TIM Sans" panose="00000500000000000000" pitchFamily="50" charset="0"/>
              </a:rPr>
              <a:t>5</a:t>
            </a:fld>
            <a:endParaRPr lang="it-IT" dirty="0">
              <a:latin typeface="TIM Sans" panose="00000500000000000000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2A2E93-71EB-4D95-A517-E91FB5809BF3}"/>
              </a:ext>
            </a:extLst>
          </p:cNvPr>
          <p:cNvCxnSpPr/>
          <p:nvPr/>
        </p:nvCxnSpPr>
        <p:spPr>
          <a:xfrm>
            <a:off x="11433164" y="6383381"/>
            <a:ext cx="0" cy="297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4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1">
            <a:extLst>
              <a:ext uri="{FF2B5EF4-FFF2-40B4-BE49-F238E27FC236}">
                <a16:creationId xmlns:a16="http://schemas.microsoft.com/office/drawing/2014/main" id="{05203B5A-DCE7-4FA5-BF0E-A8BA71F72DA6}"/>
              </a:ext>
            </a:extLst>
          </p:cNvPr>
          <p:cNvSpPr txBox="1">
            <a:spLocks/>
          </p:cNvSpPr>
          <p:nvPr/>
        </p:nvSpPr>
        <p:spPr bwMode="auto">
          <a:xfrm>
            <a:off x="301213" y="196234"/>
            <a:ext cx="11280000" cy="3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371600">
              <a:lnSpc>
                <a:spcPct val="90000"/>
              </a:lnSpc>
              <a:spcBef>
                <a:spcPct val="0"/>
              </a:spcBef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+mj-ea"/>
                <a:cs typeface="+mj-cs"/>
              </a:defRPr>
            </a:lvl1pPr>
            <a:lvl2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0" lvl="2" indent="0" defTabSz="25721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ＭＳ Ｐゴシック"/>
                <a:cs typeface="Arial"/>
              </a:defRPr>
            </a:lvl3pPr>
            <a:lvl4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it-IT" dirty="0"/>
              <a:t>Quadro di sintesi del Progetto di Formazione e Riqualificazione TIM (1/3)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 Sans" panose="02020503040602060503" pitchFamily="18" charset="0"/>
              <a:ea typeface="+mj-ea"/>
              <a:cs typeface="+mj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8F9617-855C-4C96-A230-2139038715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5AA3C759-68EF-4A17-9399-9427F0371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751232"/>
              </p:ext>
            </p:extLst>
          </p:nvPr>
        </p:nvGraphicFramePr>
        <p:xfrm>
          <a:off x="188463" y="602857"/>
          <a:ext cx="11854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385">
                  <a:extLst>
                    <a:ext uri="{9D8B030D-6E8A-4147-A177-3AD203B41FA5}">
                      <a16:colId xmlns:a16="http://schemas.microsoft.com/office/drawing/2014/main" val="2820313593"/>
                    </a:ext>
                  </a:extLst>
                </a:gridCol>
                <a:gridCol w="2883552">
                  <a:extLst>
                    <a:ext uri="{9D8B030D-6E8A-4147-A177-3AD203B41FA5}">
                      <a16:colId xmlns:a16="http://schemas.microsoft.com/office/drawing/2014/main" val="842819694"/>
                    </a:ext>
                  </a:extLst>
                </a:gridCol>
                <a:gridCol w="5462451">
                  <a:extLst>
                    <a:ext uri="{9D8B030D-6E8A-4147-A177-3AD203B41FA5}">
                      <a16:colId xmlns:a16="http://schemas.microsoft.com/office/drawing/2014/main" val="740416094"/>
                    </a:ext>
                  </a:extLst>
                </a:gridCol>
                <a:gridCol w="2237212">
                  <a:extLst>
                    <a:ext uri="{9D8B030D-6E8A-4147-A177-3AD203B41FA5}">
                      <a16:colId xmlns:a16="http://schemas.microsoft.com/office/drawing/2014/main" val="2288287879"/>
                    </a:ext>
                  </a:extLst>
                </a:gridCol>
              </a:tblGrid>
              <a:tr h="225290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latin typeface="TIM Sans" panose="02020503040602060503" pitchFamily="18" charset="0"/>
                        </a:rPr>
                        <a:t>Macro programmi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latin typeface="TIM Sans" panose="02020503040602060503" pitchFamily="18" charset="0"/>
                        </a:rPr>
                        <a:t>Funzioni interessate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latin typeface="TIM Sans" panose="02020503040602060503" pitchFamily="18" charset="0"/>
                        </a:rPr>
                        <a:t>Descrizione progetti formativi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latin typeface="TIM Sans" panose="02020503040602060503" pitchFamily="18" charset="0"/>
                        </a:rPr>
                        <a:t>n. lavoratori coinvolti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22794"/>
                  </a:ext>
                </a:extLst>
              </a:tr>
              <a:tr h="38346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rgbClr val="FF0000"/>
                          </a:solidFill>
                          <a:latin typeface="TIM Sans" panose="02020503040602060503" pitchFamily="18" charset="0"/>
                        </a:rPr>
                        <a:t>Riqualificazioni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>
                          <a:solidFill>
                            <a:srgbClr val="FF0000"/>
                          </a:solidFill>
                          <a:latin typeface="TIM Sans" panose="02020503040602060503" pitchFamily="18" charset="0"/>
                        </a:rPr>
                        <a:t>(adeguamento del portafoglio di competenze)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latin typeface="TIM Sans" panose="02020503040602060503" pitchFamily="18" charset="0"/>
                        </a:rPr>
                        <a:t>CRO</a:t>
                      </a:r>
                      <a:r>
                        <a:rPr lang="it-IT" sz="1050" dirty="0">
                          <a:latin typeface="TIM Sans" panose="02020503040602060503" pitchFamily="18" charset="0"/>
                        </a:rPr>
                        <a:t> (</a:t>
                      </a:r>
                      <a:r>
                        <a:rPr lang="it-IT" sz="1050" dirty="0" err="1">
                          <a:latin typeface="TIM Sans" panose="02020503040602060503" pitchFamily="18" charset="0"/>
                        </a:rPr>
                        <a:t>Customer</a:t>
                      </a:r>
                      <a:r>
                        <a:rPr lang="it-IT" sz="1050" dirty="0">
                          <a:latin typeface="TIM Sans" panose="02020503040602060503" pitchFamily="18" charset="0"/>
                        </a:rPr>
                        <a:t> Services Consumer)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CWINS </a:t>
                      </a: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105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Wholesale</a:t>
                      </a: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Operations)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Piano Riqualificazione dei ruoli Supervisor/Coordinatore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>
                          <a:latin typeface="TIM Sans" panose="02020503040602060503" pitchFamily="18" charset="0"/>
                        </a:rPr>
                        <a:t>Piani di formazione finalizzati a supportare il self empowerment e lo sviluppo dei collaboratori, la comunicazione tra colleghi e con i clienti e la conoscenze relativa a nuovi prodotti e servizi.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dirty="0">
                        <a:latin typeface="TIM Sans" panose="020205030406020605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Piano Riqualificazione del ruoli agent </a:t>
                      </a:r>
                      <a:r>
                        <a:rPr lang="it-IT" sz="1050" b="1" kern="1200" dirty="0" err="1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Caring</a:t>
                      </a:r>
                      <a:r>
                        <a:rPr lang="it-IT" sz="1050" b="1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/Tecnici on Field/Tecnici on 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Piani di formazione finalizzati all’adeguamento del ruolo con focus sul potenziamento delle nuove competenze sia in termini tecnologici/di mercato/prodotti/servizi che di attitudini richieste dall’evoluzione del mercato.</a:t>
                      </a:r>
                      <a:endParaRPr lang="it-IT" sz="1050" kern="1200" dirty="0">
                        <a:solidFill>
                          <a:schemeClr val="dk1"/>
                        </a:solidFill>
                        <a:effectLst/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200 supervisor  </a:t>
                      </a:r>
                      <a:r>
                        <a:rPr lang="it-IT" sz="105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Caring</a:t>
                      </a: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Consumer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2200 agent </a:t>
                      </a:r>
                      <a:r>
                        <a:rPr lang="it-IT" sz="105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Caring</a:t>
                      </a: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Consumer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400 Coordinatori TOF (AOT)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140 Coordinatori TOL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8300 TOF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2000 TOL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536710"/>
                  </a:ext>
                </a:extLst>
              </a:tr>
              <a:tr h="3834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latin typeface="TIM Sans" panose="02020503040602060503" pitchFamily="18" charset="0"/>
                        </a:rPr>
                        <a:t>CRO</a:t>
                      </a:r>
                      <a:r>
                        <a:rPr lang="it-IT" sz="1050" dirty="0">
                          <a:latin typeface="TIM Sans" panose="02020503040602060503" pitchFamily="18" charset="0"/>
                        </a:rPr>
                        <a:t> (Marketing &amp; Digital </a:t>
                      </a:r>
                      <a:r>
                        <a:rPr lang="it-IT" sz="1050" dirty="0" err="1">
                          <a:latin typeface="TIM Sans" panose="02020503040602060503" pitchFamily="18" charset="0"/>
                        </a:rPr>
                        <a:t>Factory</a:t>
                      </a:r>
                      <a:r>
                        <a:rPr lang="it-IT" sz="1050" dirty="0">
                          <a:latin typeface="TIM Sans" panose="02020503040602060503" pitchFamily="18" charset="0"/>
                        </a:rPr>
                        <a:t> Business, Marketing Consumer, Sales Business, Sales Consumer, Sales Top &amp; Pubblica Amministrazione Centrale)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latin typeface="TIM Sans" panose="02020503040602060503" pitchFamily="18" charset="0"/>
                        </a:rPr>
                        <a:t>SCT</a:t>
                      </a:r>
                      <a:r>
                        <a:rPr lang="it-IT" sz="1050" dirty="0">
                          <a:latin typeface="TIM Sans" panose="02020503040602060503" pitchFamily="18" charset="0"/>
                        </a:rPr>
                        <a:t>: </a:t>
                      </a:r>
                      <a:r>
                        <a:rPr lang="it-IT" sz="1050" dirty="0" err="1">
                          <a:latin typeface="TIM Sans" panose="02020503040602060503" pitchFamily="18" charset="0"/>
                        </a:rPr>
                        <a:t>Strategy</a:t>
                      </a:r>
                      <a:endParaRPr lang="it-IT" sz="105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latin typeface="TIM Sans" panose="02020503040602060503" pitchFamily="18" charset="0"/>
                        </a:rPr>
                        <a:t>Piano Riqualificazioni 5G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Il 5G produce importanti effetti sulla composizione del portafoglio delle competenze aziendali. E’ stata elaborata la mappatura delle Funzioni  e dei ruoli professionali impattati.  Il piano di formazione è finalizzato a colmare i gap rilevati in fase di analisi delle conoscenze tecniche di ruolo abilitanti lo sviluppo e la vendita di nuovi servizi (Massive IoT, </a:t>
                      </a:r>
                      <a:r>
                        <a:rPr lang="it-IT" altLang="it-IT" sz="105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Enhanced</a:t>
                      </a:r>
                      <a:r>
                        <a:rPr lang="it-IT" altLang="it-IT" sz="105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 Mobile Broadband, Critical Communications).</a:t>
                      </a:r>
                      <a:endParaRPr lang="it-IT" sz="1050" dirty="0">
                        <a:solidFill>
                          <a:schemeClr val="tx1"/>
                        </a:solidFill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50" b="0" dirty="0">
                          <a:latin typeface="TIM Sans" panose="02020503040602060503" pitchFamily="18" charset="0"/>
                        </a:rPr>
                        <a:t> 1.300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7977"/>
                  </a:ext>
                </a:extLst>
              </a:tr>
              <a:tr h="38346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>
                          <a:latin typeface="TIM Sans" panose="02020503040602060503" pitchFamily="18" charset="0"/>
                        </a:rPr>
                        <a:t>Tutte le funzioni aziendali (non operative)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chemeClr val="dk1"/>
                          </a:solidFill>
                          <a:effectLst/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Percorsi su competenze digitali: Scenari tecnologici e di business – La Gigabit Society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Piano di formazione sulle competenze digitali con focus sulla conoscenza e l’utilizzo delle principali innovazioni come 5G, IoT, Social </a:t>
                      </a:r>
                      <a:r>
                        <a:rPr lang="it-IT" sz="105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Communication</a:t>
                      </a:r>
                      <a:r>
                        <a:rPr lang="it-IT" sz="105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, Cloud Services, Intelligenza Artificiale.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kern="1200" dirty="0">
                        <a:solidFill>
                          <a:schemeClr val="tx1"/>
                        </a:solidFill>
                        <a:effectLst/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latin typeface="TIM Sans" panose="02020503040602060503" pitchFamily="18" charset="0"/>
                        </a:rPr>
                        <a:t>Digital </a:t>
                      </a:r>
                      <a:r>
                        <a:rPr lang="it-IT" sz="1050" b="1" dirty="0" err="1">
                          <a:latin typeface="TIM Sans" panose="02020503040602060503" pitchFamily="18" charset="0"/>
                        </a:rPr>
                        <a:t>Workplace</a:t>
                      </a:r>
                      <a:r>
                        <a:rPr lang="it-IT" sz="1050" b="1" dirty="0">
                          <a:latin typeface="TIM Sans" panose="02020503040602060503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Piano di formazione per supportare la diffusione dell’utilizzo dei nuovi strumenti disponibili in azienda (Microsoft 365: OneDrive, Yammer, Teams, …) che consentono un approccio al lavoro più «</a:t>
                      </a:r>
                      <a:r>
                        <a:rPr lang="it-IT" sz="105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digital</a:t>
                      </a:r>
                      <a:r>
                        <a:rPr lang="it-IT" sz="105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» e orientato al lavoro in mobilità.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50" b="0" dirty="0">
                          <a:latin typeface="TIM Sans" panose="02020503040602060503" pitchFamily="18" charset="0"/>
                        </a:rPr>
                        <a:t> 20.000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max</a:t>
                      </a:r>
                      <a:r>
                        <a:rPr lang="it-IT" sz="105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20.000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742487"/>
                  </a:ext>
                </a:extLst>
              </a:tr>
              <a:tr h="38346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latin typeface="TIM Sans" panose="02020503040602060503" pitchFamily="18" charset="0"/>
                        </a:rPr>
                        <a:t>Tutte le funzioni aziendali (</a:t>
                      </a:r>
                      <a:r>
                        <a:rPr lang="it-IT" sz="1050" b="0" dirty="0">
                          <a:latin typeface="TIM Sans" panose="02020503040602060503" pitchFamily="18" charset="0"/>
                        </a:rPr>
                        <a:t>comprese le strutture operative con tempistiche di fruizione ad hoc)</a:t>
                      </a:r>
                      <a:endParaRPr lang="it-IT" sz="105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Formazione Linguistica on line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Percorsi di formazione linguistica online customizzati per livello di conoscenza , finalizzati a supportare le persone nell’apprendimento della lingua inglese abilitante per la trasformazione digitale. </a:t>
                      </a:r>
                      <a:endParaRPr lang="it-IT" sz="1050" b="1" dirty="0">
                        <a:solidFill>
                          <a:schemeClr val="tx1"/>
                        </a:solidFill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050" b="0" dirty="0">
                          <a:latin typeface="TIM Sans" panose="02020503040602060503" pitchFamily="18" charset="0"/>
                        </a:rPr>
                        <a:t> 10.000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31125"/>
                  </a:ext>
                </a:extLst>
              </a:tr>
            </a:tbl>
          </a:graphicData>
        </a:graphic>
      </p:graphicFrame>
      <p:sp>
        <p:nvSpPr>
          <p:cNvPr id="29" name="Ovale 28">
            <a:extLst>
              <a:ext uri="{FF2B5EF4-FFF2-40B4-BE49-F238E27FC236}">
                <a16:creationId xmlns:a16="http://schemas.microsoft.com/office/drawing/2014/main" id="{C2444941-CCAE-49B8-833B-D92C93786EBA}"/>
              </a:ext>
            </a:extLst>
          </p:cNvPr>
          <p:cNvSpPr/>
          <p:nvPr/>
        </p:nvSpPr>
        <p:spPr>
          <a:xfrm>
            <a:off x="48845" y="2961045"/>
            <a:ext cx="341584" cy="2459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9A13A-144D-48D2-B685-48F9958635F9}"/>
              </a:ext>
            </a:extLst>
          </p:cNvPr>
          <p:cNvSpPr txBox="1"/>
          <p:nvPr/>
        </p:nvSpPr>
        <p:spPr>
          <a:xfrm>
            <a:off x="1537854" y="6596290"/>
            <a:ext cx="936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(*) </a:t>
            </a:r>
            <a:r>
              <a:rPr lang="it-IT" sz="1000" dirty="0">
                <a:latin typeface="TIM Sans" panose="02020503040602060503" pitchFamily="18" charset="0"/>
              </a:rPr>
              <a:t>solo TIM </a:t>
            </a:r>
            <a:r>
              <a:rPr lang="it-IT" sz="1000" dirty="0" err="1">
                <a:latin typeface="TIM Sans" panose="02020503040602060503" pitchFamily="18" charset="0"/>
              </a:rPr>
              <a:t>s.p.a.</a:t>
            </a:r>
            <a:r>
              <a:rPr lang="it-IT" sz="1000" dirty="0">
                <a:latin typeface="TIM Sans" panose="02020503040602060503" pitchFamily="18" charset="0"/>
              </a:rPr>
              <a:t> (partecipanti individuati sulla stima dell’organico al netto di uscite 2019 e base </a:t>
            </a:r>
            <a:r>
              <a:rPr lang="it-IT" sz="1000" dirty="0" err="1">
                <a:latin typeface="TIM Sans" panose="02020503040602060503" pitchFamily="18" charset="0"/>
              </a:rPr>
              <a:t>esodabile</a:t>
            </a:r>
            <a:r>
              <a:rPr lang="it-IT" sz="1000" dirty="0">
                <a:latin typeface="TIM Sans" panose="02020503040602060503" pitchFamily="18" charset="0"/>
              </a:rPr>
              <a:t> 2020)</a:t>
            </a:r>
          </a:p>
          <a:p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9882340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1">
            <a:extLst>
              <a:ext uri="{FF2B5EF4-FFF2-40B4-BE49-F238E27FC236}">
                <a16:creationId xmlns:a16="http://schemas.microsoft.com/office/drawing/2014/main" id="{05203B5A-DCE7-4FA5-BF0E-A8BA71F72DA6}"/>
              </a:ext>
            </a:extLst>
          </p:cNvPr>
          <p:cNvSpPr txBox="1">
            <a:spLocks/>
          </p:cNvSpPr>
          <p:nvPr/>
        </p:nvSpPr>
        <p:spPr bwMode="auto">
          <a:xfrm>
            <a:off x="301213" y="196234"/>
            <a:ext cx="11280000" cy="3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371600">
              <a:lnSpc>
                <a:spcPct val="90000"/>
              </a:lnSpc>
              <a:spcBef>
                <a:spcPct val="0"/>
              </a:spcBef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+mj-ea"/>
                <a:cs typeface="+mj-cs"/>
              </a:defRPr>
            </a:lvl1pPr>
            <a:lvl2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0" lvl="2" indent="0" defTabSz="25721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ＭＳ Ｐゴシック"/>
                <a:cs typeface="Arial"/>
              </a:defRPr>
            </a:lvl3pPr>
            <a:lvl4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it-IT" dirty="0"/>
              <a:t>Quadro di sintesi del Progetto di Formazione e Riqualificazione TIM</a:t>
            </a:r>
            <a:r>
              <a:rPr lang="it-IT" sz="3200" dirty="0"/>
              <a:t> </a:t>
            </a:r>
            <a:r>
              <a:rPr lang="it-IT" dirty="0"/>
              <a:t>(2/3)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 Sans" panose="02020503040602060503" pitchFamily="18" charset="0"/>
              <a:ea typeface="+mj-ea"/>
              <a:cs typeface="+mj-cs"/>
            </a:endParaRPr>
          </a:p>
        </p:txBody>
      </p:sp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5AA3C759-68EF-4A17-9399-9427F0371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229427"/>
              </p:ext>
            </p:extLst>
          </p:nvPr>
        </p:nvGraphicFramePr>
        <p:xfrm>
          <a:off x="250811" y="702296"/>
          <a:ext cx="11575001" cy="5953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775">
                  <a:extLst>
                    <a:ext uri="{9D8B030D-6E8A-4147-A177-3AD203B41FA5}">
                      <a16:colId xmlns:a16="http://schemas.microsoft.com/office/drawing/2014/main" val="2820313593"/>
                    </a:ext>
                  </a:extLst>
                </a:gridCol>
                <a:gridCol w="3270862">
                  <a:extLst>
                    <a:ext uri="{9D8B030D-6E8A-4147-A177-3AD203B41FA5}">
                      <a16:colId xmlns:a16="http://schemas.microsoft.com/office/drawing/2014/main" val="842819694"/>
                    </a:ext>
                  </a:extLst>
                </a:gridCol>
                <a:gridCol w="5258462">
                  <a:extLst>
                    <a:ext uri="{9D8B030D-6E8A-4147-A177-3AD203B41FA5}">
                      <a16:colId xmlns:a16="http://schemas.microsoft.com/office/drawing/2014/main" val="740416094"/>
                    </a:ext>
                  </a:extLst>
                </a:gridCol>
                <a:gridCol w="1649902">
                  <a:extLst>
                    <a:ext uri="{9D8B030D-6E8A-4147-A177-3AD203B41FA5}">
                      <a16:colId xmlns:a16="http://schemas.microsoft.com/office/drawing/2014/main" val="2288287879"/>
                    </a:ext>
                  </a:extLst>
                </a:gridCol>
              </a:tblGrid>
              <a:tr h="449258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latin typeface="TIM Sans" panose="02020503040602060503" pitchFamily="18" charset="0"/>
                        </a:rPr>
                        <a:t>Macro programmi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latin typeface="TIM Sans" panose="02020503040602060503" pitchFamily="18" charset="0"/>
                        </a:rPr>
                        <a:t>Funzioni interessate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latin typeface="TIM Sans" panose="02020503040602060503" pitchFamily="18" charset="0"/>
                        </a:rPr>
                        <a:t>Descrizione progetti formativi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latin typeface="TIM Sans" panose="02020503040602060503" pitchFamily="18" charset="0"/>
                        </a:rPr>
                        <a:t>n. lavoratori coinvolti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22794"/>
                  </a:ext>
                </a:extLst>
              </a:tr>
              <a:tr h="29651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latin typeface="TIM Sans" panose="02020503040602060503" pitchFamily="18" charset="0"/>
                        </a:rPr>
                        <a:t>Riqualificazioni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solidFill>
                            <a:srgbClr val="FF0000"/>
                          </a:solidFill>
                          <a:latin typeface="TIM Sans" panose="02020503040602060503" pitchFamily="18" charset="0"/>
                        </a:rPr>
                        <a:t>(evoluzione del portafoglio delle competenze)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latin typeface="TIM Sans" panose="02020503040602060503" pitchFamily="18" charset="0"/>
                        </a:rPr>
                        <a:t>CTIO</a:t>
                      </a:r>
                      <a:r>
                        <a:rPr lang="it-IT" sz="1100" b="0" dirty="0">
                          <a:latin typeface="TIM Sans" panose="02020503040602060503" pitchFamily="18" charset="0"/>
                        </a:rPr>
                        <a:t> (IT &amp; Digital Solutions e Product &amp; Portfolio Management)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latin typeface="TIM Sans" panose="02020503040602060503" pitchFamily="18" charset="0"/>
                        </a:rPr>
                        <a:t>Piano 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Piani di formazione finalizzati a colmare i gap rilevati in fase di analisi delle competenze tecniche di ruolo.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tx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it-IT" sz="11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Principali contenuti formativi: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delivery e gestione operativa delle applicazioni informatiche e dei prodotti software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servizi di business realizzati tramite i  sistemi </a:t>
                      </a:r>
                      <a:r>
                        <a:rPr lang="it-IT" sz="1100" kern="1200" noProof="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sw</a:t>
                      </a:r>
                      <a:r>
                        <a:rPr lang="it-IT" sz="11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e attività di service management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progettazione dei sistemi ICT, sulla base delle esigenze del cliente, in termini di requisiti funzionali, prestazionali e di qualità del prodotto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realizzazione e mantenimento di requisiti funzionali e sistemi software in termini di </a:t>
                      </a:r>
                      <a:r>
                        <a:rPr lang="it-IT" sz="1100" kern="1200" noProof="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versioning</a:t>
                      </a:r>
                      <a:r>
                        <a:rPr lang="it-IT" sz="11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e base line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disegno di sistemi IT sicuri, conformi alle specifiche  e performanti mediante la  corretta scelta delle architetture, dei prodotti e dei vari componenti SW e Infrastrutturali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b="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attività di </a:t>
                      </a:r>
                      <a:r>
                        <a:rPr lang="it-IT" sz="1100" b="0" kern="1200" noProof="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testing</a:t>
                      </a:r>
                      <a:r>
                        <a:rPr lang="it-IT" sz="1100" b="1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kern="1200" noProof="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dei sistemi e delle catene  integrate di sistemi secondo un'ottica di business e di collaudo utente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100" b="0" dirty="0">
                          <a:latin typeface="TIM Sans" panose="02020503040602060503" pitchFamily="18" charset="0"/>
                        </a:rPr>
                        <a:t> 1.200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795535"/>
                  </a:ext>
                </a:extLst>
              </a:tr>
              <a:tr h="164727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latin typeface="TIM Sans" panose="02020503040602060503" pitchFamily="18" charset="0"/>
                        </a:rPr>
                        <a:t>CTIO</a:t>
                      </a:r>
                      <a:r>
                        <a:rPr lang="it-IT" sz="1100" dirty="0">
                          <a:latin typeface="TIM Sans" panose="02020503040602060503" pitchFamily="18" charset="0"/>
                        </a:rPr>
                        <a:t> (Access, 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Network &amp; Services Engineering, IT &amp; Digital </a:t>
                      </a:r>
                      <a:r>
                        <a:rPr lang="it-IT" sz="1100" dirty="0">
                          <a:latin typeface="TIM Sans" panose="02020503040602060503" pitchFamily="18" charset="0"/>
                        </a:rPr>
                        <a:t>Solutions, Technology </a:t>
                      </a:r>
                      <a:r>
                        <a:rPr lang="it-IT" sz="1100" dirty="0" err="1">
                          <a:latin typeface="TIM Sans" panose="02020503040602060503" pitchFamily="18" charset="0"/>
                        </a:rPr>
                        <a:t>Architectures</a:t>
                      </a:r>
                      <a:r>
                        <a:rPr lang="it-IT" sz="1100" dirty="0">
                          <a:latin typeface="TIM Sans" panose="02020503040602060503" pitchFamily="18" charset="0"/>
                        </a:rPr>
                        <a:t> &amp; </a:t>
                      </a:r>
                      <a:r>
                        <a:rPr lang="it-IT" sz="1100" dirty="0" err="1">
                          <a:latin typeface="TIM Sans" panose="02020503040602060503" pitchFamily="18" charset="0"/>
                        </a:rPr>
                        <a:t>Innovation</a:t>
                      </a:r>
                      <a:r>
                        <a:rPr lang="it-IT" sz="1100" dirty="0">
                          <a:latin typeface="TIM Sans" panose="02020503040602060503" pitchFamily="18" charset="0"/>
                        </a:rPr>
                        <a:t>)</a:t>
                      </a:r>
                      <a:endParaRPr lang="it-IT" sz="11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latin typeface="TIM Sans" panose="02020503040602060503" pitchFamily="18" charset="0"/>
                        </a:rPr>
                        <a:t>Piano 5G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Il 5G produce importanti effetti sulla composizione del portafoglio delle competenze aziendali. E’ stata elaborata la mappatura delle Funzioni  e dei ruoli professionali impattati.  Il piano di formazione è finalizzato a colmare i gap rilevati in fase di analisi delle conoscenze tecniche di ruolo.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>
                        <a:solidFill>
                          <a:schemeClr val="tx1"/>
                        </a:solidFill>
                        <a:latin typeface="TIM Sans" panose="020205030406020605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Principali contenuti formativi: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5G New Radio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Network </a:t>
                      </a:r>
                      <a:r>
                        <a:rPr lang="it-IT" sz="1100" dirty="0" err="1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Cloudification</a:t>
                      </a:r>
                      <a:endParaRPr lang="it-IT" sz="1100" dirty="0">
                        <a:solidFill>
                          <a:schemeClr val="tx1"/>
                        </a:solidFill>
                        <a:latin typeface="TIM Sans" panose="02020503040602060503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…</a:t>
                      </a:r>
                      <a:endParaRPr lang="it-IT" sz="1100" b="1" dirty="0">
                        <a:latin typeface="TIM Sans" panose="02020503040602060503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100" b="0" dirty="0">
                          <a:latin typeface="TIM Sans" panose="02020503040602060503" pitchFamily="18" charset="0"/>
                        </a:rPr>
                        <a:t> 1.500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212854"/>
                  </a:ext>
                </a:extLst>
              </a:tr>
              <a:tr h="80232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dirty="0">
                        <a:solidFill>
                          <a:srgbClr val="FF0000"/>
                        </a:solidFill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CRO 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(Sales Business)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Progettisti ICT, </a:t>
                      </a: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Multicloud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e Business Consultant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 err="1">
                          <a:latin typeface="TIM Sans" panose="02020503040602060503" pitchFamily="18" charset="0"/>
                        </a:rPr>
                        <a:t>max</a:t>
                      </a:r>
                      <a:r>
                        <a:rPr lang="it-IT" sz="1100" b="0" dirty="0">
                          <a:latin typeface="TIM Sans" panose="02020503040602060503" pitchFamily="18" charset="0"/>
                        </a:rPr>
                        <a:t> 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36475"/>
                  </a:ext>
                </a:extLst>
              </a:tr>
            </a:tbl>
          </a:graphicData>
        </a:graphic>
      </p:graphicFrame>
      <p:sp>
        <p:nvSpPr>
          <p:cNvPr id="28" name="Ovale 27">
            <a:extLst>
              <a:ext uri="{FF2B5EF4-FFF2-40B4-BE49-F238E27FC236}">
                <a16:creationId xmlns:a16="http://schemas.microsoft.com/office/drawing/2014/main" id="{22F55C9C-8854-44EF-9C29-B087BF81C5B3}"/>
              </a:ext>
            </a:extLst>
          </p:cNvPr>
          <p:cNvSpPr/>
          <p:nvPr/>
        </p:nvSpPr>
        <p:spPr>
          <a:xfrm>
            <a:off x="48845" y="3180599"/>
            <a:ext cx="341584" cy="2459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84A9F-27A1-4165-BA69-9D8E08C6A5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25812" y="6471079"/>
            <a:ext cx="213200" cy="184666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68529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1">
            <a:extLst>
              <a:ext uri="{FF2B5EF4-FFF2-40B4-BE49-F238E27FC236}">
                <a16:creationId xmlns:a16="http://schemas.microsoft.com/office/drawing/2014/main" id="{05203B5A-DCE7-4FA5-BF0E-A8BA71F72DA6}"/>
              </a:ext>
            </a:extLst>
          </p:cNvPr>
          <p:cNvSpPr txBox="1">
            <a:spLocks/>
          </p:cNvSpPr>
          <p:nvPr/>
        </p:nvSpPr>
        <p:spPr bwMode="auto">
          <a:xfrm>
            <a:off x="301213" y="196234"/>
            <a:ext cx="11280000" cy="3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371600">
              <a:lnSpc>
                <a:spcPct val="90000"/>
              </a:lnSpc>
              <a:spcBef>
                <a:spcPct val="0"/>
              </a:spcBef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+mj-ea"/>
                <a:cs typeface="+mj-cs"/>
              </a:defRPr>
            </a:lvl1pPr>
            <a:lvl2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0" lvl="2" indent="0" defTabSz="25721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ＭＳ Ｐゴシック"/>
                <a:cs typeface="Arial"/>
              </a:defRPr>
            </a:lvl3pPr>
            <a:lvl4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Quadro di sintesi del Progetto di Formazione e Riqualificazione TIM (3/3)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 Sans" panose="02020503040602060503" pitchFamily="18" charset="0"/>
              <a:ea typeface="+mj-ea"/>
              <a:cs typeface="+mj-cs"/>
            </a:endParaRPr>
          </a:p>
        </p:txBody>
      </p:sp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5AA3C759-68EF-4A17-9399-9427F0371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96098"/>
              </p:ext>
            </p:extLst>
          </p:nvPr>
        </p:nvGraphicFramePr>
        <p:xfrm>
          <a:off x="219637" y="630123"/>
          <a:ext cx="11795384" cy="550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518">
                  <a:extLst>
                    <a:ext uri="{9D8B030D-6E8A-4147-A177-3AD203B41FA5}">
                      <a16:colId xmlns:a16="http://schemas.microsoft.com/office/drawing/2014/main" val="2820313593"/>
                    </a:ext>
                  </a:extLst>
                </a:gridCol>
                <a:gridCol w="3116826">
                  <a:extLst>
                    <a:ext uri="{9D8B030D-6E8A-4147-A177-3AD203B41FA5}">
                      <a16:colId xmlns:a16="http://schemas.microsoft.com/office/drawing/2014/main" val="842819694"/>
                    </a:ext>
                  </a:extLst>
                </a:gridCol>
                <a:gridCol w="3175819">
                  <a:extLst>
                    <a:ext uri="{9D8B030D-6E8A-4147-A177-3AD203B41FA5}">
                      <a16:colId xmlns:a16="http://schemas.microsoft.com/office/drawing/2014/main" val="800471835"/>
                    </a:ext>
                  </a:extLst>
                </a:gridCol>
                <a:gridCol w="2874455">
                  <a:extLst>
                    <a:ext uri="{9D8B030D-6E8A-4147-A177-3AD203B41FA5}">
                      <a16:colId xmlns:a16="http://schemas.microsoft.com/office/drawing/2014/main" val="740416094"/>
                    </a:ext>
                  </a:extLst>
                </a:gridCol>
                <a:gridCol w="1215766">
                  <a:extLst>
                    <a:ext uri="{9D8B030D-6E8A-4147-A177-3AD203B41FA5}">
                      <a16:colId xmlns:a16="http://schemas.microsoft.com/office/drawing/2014/main" val="2288287879"/>
                    </a:ext>
                  </a:extLst>
                </a:gridCol>
              </a:tblGrid>
              <a:tr h="549750"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Macro programmi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Funzioni interessate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Profili da internalizzare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Descrizione progetti formativi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TIM Sans" panose="02020503040602060503" pitchFamily="18" charset="0"/>
                        </a:rPr>
                        <a:t>n. lavoratori coinvolti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22794"/>
                  </a:ext>
                </a:extLst>
              </a:tr>
              <a:tr h="2065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rgbClr val="FF0000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Internalizzazioni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rgbClr val="FF0000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CWINS 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Wholesale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Operations)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dirty="0">
                        <a:latin typeface="TIM Sans" panose="020205030406020605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latin typeface="TIM Sans" panose="02020503040602060503" pitchFamily="18" charset="0"/>
                        </a:rPr>
                        <a:t>CTIO</a:t>
                      </a:r>
                      <a:r>
                        <a:rPr lang="it-IT" sz="1100" b="0" dirty="0">
                          <a:latin typeface="TIM Sans" panose="02020503040602060503" pitchFamily="18" charset="0"/>
                        </a:rPr>
                        <a:t> (IT &amp; Digital Solutions)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CTIO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Infrastructures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&amp; Operations)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CRO 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Customer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Services &amp; Delivery Management)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CRO 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(ICT Control Room Sales Top &amp; PA Centrale)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CRO 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(Funzioni HQ Business)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CRO 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(Marketing  &amp; Digital </a:t>
                      </a: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Factory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Business)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BSM 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(Media Management &amp; Content </a:t>
                      </a: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Strategy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Tecnico on Field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Configuratori e attività E2E management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dirty="0" err="1">
                          <a:latin typeface="TIM Sans" panose="02020503040602060503" pitchFamily="18" charset="0"/>
                        </a:rPr>
                        <a:t>Testing</a:t>
                      </a:r>
                      <a:r>
                        <a:rPr lang="it-IT" sz="1100" dirty="0">
                          <a:latin typeface="TIM Sans" panose="02020503040602060503" pitchFamily="18" charset="0"/>
                        </a:rPr>
                        <a:t> e Gestione applicativi (</a:t>
                      </a:r>
                      <a:r>
                        <a:rPr lang="it-IT" sz="1100" dirty="0" err="1">
                          <a:latin typeface="TIM Sans" panose="02020503040602060503" pitchFamily="18" charset="0"/>
                        </a:rPr>
                        <a:t>digital</a:t>
                      </a:r>
                      <a:r>
                        <a:rPr lang="it-IT" sz="1100" dirty="0">
                          <a:latin typeface="TIM Sans" panose="02020503040602060503" pitchFamily="18" charset="0"/>
                        </a:rPr>
                        <a:t> e non </a:t>
                      </a:r>
                      <a:r>
                        <a:rPr lang="it-IT" sz="1100" dirty="0" err="1">
                          <a:latin typeface="TIM Sans" panose="02020503040602060503" pitchFamily="18" charset="0"/>
                        </a:rPr>
                        <a:t>digital</a:t>
                      </a:r>
                      <a:r>
                        <a:rPr lang="it-IT" sz="1100" dirty="0">
                          <a:latin typeface="TIM Sans" panose="020205030406020605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Cloud </a:t>
                      </a: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Infrastruct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Ops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Unified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Front End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Data Center &amp; Intranet </a:t>
                      </a: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Mgmt</a:t>
                      </a: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Infrastruct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it-IT" sz="1100" b="0" kern="1200" dirty="0" err="1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Architectures</a:t>
                      </a: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Network &amp; Services Engineering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Control Room (Profili vari)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Presidio Clientela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Servizi Professionali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Ingegneria</a:t>
                      </a:r>
                      <a:r>
                        <a:rPr lang="it-IT" sz="1100" b="0" kern="1200" baseline="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 Business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100" b="0" kern="1200" dirty="0">
                        <a:solidFill>
                          <a:schemeClr val="dk1"/>
                        </a:solidFill>
                        <a:latin typeface="TIM Sans" panose="02020503040602060503" pitchFamily="18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Data Analyst e Planning Operativi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A valle delle analisi effettuate da HRO/ Organizzazione e Linea vengono definiti i profili di ruolo da poter internalizzare.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I piani di formazione a supporto delle Internalizzazioni sono definiti e progettati analizzando il gap di conoscenze dei partecipanti partendo da quelle previste dal ruolo a loro associato nel sistema professionale.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>
                        <a:solidFill>
                          <a:schemeClr val="tx1"/>
                        </a:solidFill>
                        <a:latin typeface="TIM Sans" panose="020205030406020605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TIM Sans" panose="02020503040602060503" pitchFamily="18" charset="0"/>
                        </a:rPr>
                        <a:t>Per ciascun profilo da internalizzare sono previsti percorsi di formazione modulari e differenziati in base al gap evidenziato dai singoli partecipanti.</a:t>
                      </a:r>
                    </a:p>
                    <a:p>
                      <a:endParaRPr lang="it-IT" sz="1100" b="0" dirty="0">
                        <a:latin typeface="TIM Sans" panose="020205030406020605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TIM Sans" panose="02020503040602060503" pitchFamily="18" charset="0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3755"/>
                  </a:ext>
                </a:extLst>
              </a:tr>
            </a:tbl>
          </a:graphicData>
        </a:graphic>
      </p:graphicFrame>
      <p:sp>
        <p:nvSpPr>
          <p:cNvPr id="27" name="Ovale 26">
            <a:extLst>
              <a:ext uri="{FF2B5EF4-FFF2-40B4-BE49-F238E27FC236}">
                <a16:creationId xmlns:a16="http://schemas.microsoft.com/office/drawing/2014/main" id="{FFC02BBE-3E3D-4518-99FA-94AF998F7F98}"/>
              </a:ext>
            </a:extLst>
          </p:cNvPr>
          <p:cNvSpPr/>
          <p:nvPr/>
        </p:nvSpPr>
        <p:spPr>
          <a:xfrm>
            <a:off x="19349" y="3036000"/>
            <a:ext cx="341584" cy="2459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270A2-9291-4F7C-9D01-D585FF4C3B90}"/>
              </a:ext>
            </a:extLst>
          </p:cNvPr>
          <p:cNvCxnSpPr/>
          <p:nvPr/>
        </p:nvCxnSpPr>
        <p:spPr>
          <a:xfrm>
            <a:off x="1681786" y="1664045"/>
            <a:ext cx="624493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F12085-1DB1-47CE-BEBE-B3BA0D228F3C}"/>
              </a:ext>
            </a:extLst>
          </p:cNvPr>
          <p:cNvCxnSpPr/>
          <p:nvPr/>
        </p:nvCxnSpPr>
        <p:spPr>
          <a:xfrm>
            <a:off x="1652154" y="2304604"/>
            <a:ext cx="624493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6A29A5-25E3-40D7-BE2D-B0FE5DD6183E}"/>
              </a:ext>
            </a:extLst>
          </p:cNvPr>
          <p:cNvCxnSpPr/>
          <p:nvPr/>
        </p:nvCxnSpPr>
        <p:spPr>
          <a:xfrm>
            <a:off x="1659080" y="3124199"/>
            <a:ext cx="624493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41C62E-CFEF-4B88-9FF6-D398671A27A6}"/>
              </a:ext>
            </a:extLst>
          </p:cNvPr>
          <p:cNvCxnSpPr>
            <a:cxnSpLocks/>
          </p:cNvCxnSpPr>
          <p:nvPr/>
        </p:nvCxnSpPr>
        <p:spPr>
          <a:xfrm>
            <a:off x="1652154" y="3941620"/>
            <a:ext cx="626918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93A73F-AC08-4A49-A855-2462A69F6946}"/>
              </a:ext>
            </a:extLst>
          </p:cNvPr>
          <p:cNvCxnSpPr>
            <a:cxnSpLocks/>
          </p:cNvCxnSpPr>
          <p:nvPr/>
        </p:nvCxnSpPr>
        <p:spPr>
          <a:xfrm>
            <a:off x="1645228" y="4629316"/>
            <a:ext cx="627610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EE566C-DA70-4BCE-8B5C-6DA309ACF844}"/>
              </a:ext>
            </a:extLst>
          </p:cNvPr>
          <p:cNvCxnSpPr>
            <a:cxnSpLocks/>
          </p:cNvCxnSpPr>
          <p:nvPr/>
        </p:nvCxnSpPr>
        <p:spPr>
          <a:xfrm>
            <a:off x="1627911" y="4978181"/>
            <a:ext cx="627610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888B15-DCD3-4082-9700-2D52E71A66DA}"/>
              </a:ext>
            </a:extLst>
          </p:cNvPr>
          <p:cNvCxnSpPr>
            <a:cxnSpLocks/>
          </p:cNvCxnSpPr>
          <p:nvPr/>
        </p:nvCxnSpPr>
        <p:spPr>
          <a:xfrm>
            <a:off x="1669471" y="5337469"/>
            <a:ext cx="627610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A729F5-B0FB-49DD-86CA-7A09B9E9A9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7747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1">
            <a:extLst>
              <a:ext uri="{FF2B5EF4-FFF2-40B4-BE49-F238E27FC236}">
                <a16:creationId xmlns:a16="http://schemas.microsoft.com/office/drawing/2014/main" id="{05203B5A-DCE7-4FA5-BF0E-A8BA71F72DA6}"/>
              </a:ext>
            </a:extLst>
          </p:cNvPr>
          <p:cNvSpPr txBox="1">
            <a:spLocks/>
          </p:cNvSpPr>
          <p:nvPr/>
        </p:nvSpPr>
        <p:spPr bwMode="auto">
          <a:xfrm>
            <a:off x="2204681" y="2922501"/>
            <a:ext cx="9435454" cy="794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371600">
              <a:lnSpc>
                <a:spcPct val="90000"/>
              </a:lnSpc>
              <a:spcBef>
                <a:spcPct val="0"/>
              </a:spcBef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+mj-ea"/>
                <a:cs typeface="+mj-cs"/>
              </a:defRPr>
            </a:lvl1pPr>
            <a:lvl2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2pPr>
            <a:lvl3pPr marL="0" lvl="2" indent="0" defTabSz="25721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 Sans" panose="02020503040602060503" pitchFamily="18" charset="0"/>
                <a:ea typeface="ＭＳ Ｐゴシック"/>
                <a:cs typeface="Arial"/>
              </a:defRPr>
            </a:lvl3pPr>
            <a:lvl4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4pPr>
            <a:lvl5pPr>
              <a:lnSpc>
                <a:spcPts val="2700"/>
              </a:lnSpc>
              <a:defRPr sz="2600">
                <a:solidFill>
                  <a:srgbClr val="E0001A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it-IT" dirty="0"/>
              <a:t>Dettaglio Progetto di Formazione e Riqualificazione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 Sans" panose="02020503040602060503" pitchFamily="18" charset="0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59EA2B-F94D-4888-94D4-12468921116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84069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_TEMPLATE_NEW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zione - test 2003 def ver.2" id="{20BE75C7-FD95-4A70-834C-3100434E8EA5}" vid="{07390C74-135A-4C1D-81ED-7B1B9047014C}"/>
    </a:ext>
  </a:extLst>
</a:theme>
</file>

<file path=ppt/theme/theme2.xml><?xml version="1.0" encoding="utf-8"?>
<a:theme xmlns:a="http://schemas.openxmlformats.org/drawingml/2006/main" name="Master - Cover 1 LAB1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57874FF7-5142-43B7-B697-5AE11C7627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8856</TotalTime>
  <Words>4187</Words>
  <Application>Microsoft Office PowerPoint</Application>
  <PresentationFormat>Widescreen</PresentationFormat>
  <Paragraphs>528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Calibri Light</vt:lpstr>
      <vt:lpstr>Franklin Gothic Book</vt:lpstr>
      <vt:lpstr>Franklin Gothic Demi</vt:lpstr>
      <vt:lpstr>Franklin Gothic Medium</vt:lpstr>
      <vt:lpstr>Helvetica</vt:lpstr>
      <vt:lpstr>Segoe UI Semilight</vt:lpstr>
      <vt:lpstr>TIM Sans</vt:lpstr>
      <vt:lpstr>TIM Sans Medium</vt:lpstr>
      <vt:lpstr>Webdings</vt:lpstr>
      <vt:lpstr>PPT_TEMPLATE_NEW</vt:lpstr>
      <vt:lpstr>Master - Cover 1 LAB1</vt:lpstr>
      <vt:lpstr>Office Theme</vt:lpstr>
      <vt:lpstr>1_Office Theme</vt:lpstr>
      <vt:lpstr>Microsoft PowerPoint 97-2003 Presentation</vt:lpstr>
      <vt:lpstr>Grafico</vt:lpstr>
      <vt:lpstr>Progetto di Formazione e Riqualificazione per TIM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 Valentina</dc:creator>
  <cp:lastModifiedBy>Sirolli Ida</cp:lastModifiedBy>
  <cp:revision>617</cp:revision>
  <cp:lastPrinted>2019-07-16T10:05:39Z</cp:lastPrinted>
  <dcterms:created xsi:type="dcterms:W3CDTF">2019-03-27T07:51:15Z</dcterms:created>
  <dcterms:modified xsi:type="dcterms:W3CDTF">2019-08-01T16:41:51Z</dcterms:modified>
</cp:coreProperties>
</file>