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02" d="100"/>
          <a:sy n="102" d="100"/>
        </p:scale>
        <p:origin x="13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C4BBD4A-4D73-46BF-9BE2-B5F41119A98A}" type="datetimeFigureOut">
              <a:rPr lang="it-IT" smtClean="0"/>
              <a:t>18/12/2017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C47BB-580D-4660-8EC9-51EA1B2D4106}" type="slidenum">
              <a:rPr lang="it-IT" smtClean="0"/>
              <a:t>‹N›</a:t>
            </a:fld>
            <a:endParaRPr lang="it-IT"/>
          </a:p>
        </p:txBody>
      </p:sp>
    </p:spTree>
    <p:extLst>
      <p:ext uri="{BB962C8B-B14F-4D97-AF65-F5344CB8AC3E}">
        <p14:creationId xmlns:p14="http://schemas.microsoft.com/office/powerpoint/2010/main" val="2005302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C4BBD4A-4D73-46BF-9BE2-B5F41119A98A}" type="datetimeFigureOut">
              <a:rPr lang="it-IT" smtClean="0"/>
              <a:t>18/12/2017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C47BB-580D-4660-8EC9-51EA1B2D4106}" type="slidenum">
              <a:rPr lang="it-IT" smtClean="0"/>
              <a:t>‹N›</a:t>
            </a:fld>
            <a:endParaRPr lang="it-IT"/>
          </a:p>
        </p:txBody>
      </p:sp>
    </p:spTree>
    <p:extLst>
      <p:ext uri="{BB962C8B-B14F-4D97-AF65-F5344CB8AC3E}">
        <p14:creationId xmlns:p14="http://schemas.microsoft.com/office/powerpoint/2010/main" val="2013955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C4BBD4A-4D73-46BF-9BE2-B5F41119A98A}" type="datetimeFigureOut">
              <a:rPr lang="it-IT" smtClean="0"/>
              <a:t>18/12/2017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C47BB-580D-4660-8EC9-51EA1B2D4106}" type="slidenum">
              <a:rPr lang="it-IT" smtClean="0"/>
              <a:t>‹N›</a:t>
            </a:fld>
            <a:endParaRPr lang="it-IT"/>
          </a:p>
        </p:txBody>
      </p:sp>
    </p:spTree>
    <p:extLst>
      <p:ext uri="{BB962C8B-B14F-4D97-AF65-F5344CB8AC3E}">
        <p14:creationId xmlns:p14="http://schemas.microsoft.com/office/powerpoint/2010/main" val="2929261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C4BBD4A-4D73-46BF-9BE2-B5F41119A98A}" type="datetimeFigureOut">
              <a:rPr lang="it-IT" smtClean="0"/>
              <a:t>18/12/2017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C47BB-580D-4660-8EC9-51EA1B2D4106}" type="slidenum">
              <a:rPr lang="it-IT" smtClean="0"/>
              <a:t>‹N›</a:t>
            </a:fld>
            <a:endParaRPr lang="it-IT"/>
          </a:p>
        </p:txBody>
      </p:sp>
    </p:spTree>
    <p:extLst>
      <p:ext uri="{BB962C8B-B14F-4D97-AF65-F5344CB8AC3E}">
        <p14:creationId xmlns:p14="http://schemas.microsoft.com/office/powerpoint/2010/main" val="2563536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C4BBD4A-4D73-46BF-9BE2-B5F41119A98A}" type="datetimeFigureOut">
              <a:rPr lang="it-IT" smtClean="0"/>
              <a:t>18/12/2017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9C47BB-580D-4660-8EC9-51EA1B2D4106}" type="slidenum">
              <a:rPr lang="it-IT" smtClean="0"/>
              <a:t>‹N›</a:t>
            </a:fld>
            <a:endParaRPr lang="it-IT"/>
          </a:p>
        </p:txBody>
      </p:sp>
    </p:spTree>
    <p:extLst>
      <p:ext uri="{BB962C8B-B14F-4D97-AF65-F5344CB8AC3E}">
        <p14:creationId xmlns:p14="http://schemas.microsoft.com/office/powerpoint/2010/main" val="3439448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C4BBD4A-4D73-46BF-9BE2-B5F41119A98A}" type="datetimeFigureOut">
              <a:rPr lang="it-IT" smtClean="0"/>
              <a:t>18/12/2017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9C47BB-580D-4660-8EC9-51EA1B2D4106}" type="slidenum">
              <a:rPr lang="it-IT" smtClean="0"/>
              <a:t>‹N›</a:t>
            </a:fld>
            <a:endParaRPr lang="it-IT"/>
          </a:p>
        </p:txBody>
      </p:sp>
    </p:spTree>
    <p:extLst>
      <p:ext uri="{BB962C8B-B14F-4D97-AF65-F5344CB8AC3E}">
        <p14:creationId xmlns:p14="http://schemas.microsoft.com/office/powerpoint/2010/main" val="2834447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C4BBD4A-4D73-46BF-9BE2-B5F41119A98A}" type="datetimeFigureOut">
              <a:rPr lang="it-IT" smtClean="0"/>
              <a:t>18/12/2017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29C47BB-580D-4660-8EC9-51EA1B2D4106}" type="slidenum">
              <a:rPr lang="it-IT" smtClean="0"/>
              <a:t>‹N›</a:t>
            </a:fld>
            <a:endParaRPr lang="it-IT"/>
          </a:p>
        </p:txBody>
      </p:sp>
    </p:spTree>
    <p:extLst>
      <p:ext uri="{BB962C8B-B14F-4D97-AF65-F5344CB8AC3E}">
        <p14:creationId xmlns:p14="http://schemas.microsoft.com/office/powerpoint/2010/main" val="2125629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C4BBD4A-4D73-46BF-9BE2-B5F41119A98A}" type="datetimeFigureOut">
              <a:rPr lang="it-IT" smtClean="0"/>
              <a:t>18/12/2017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29C47BB-580D-4660-8EC9-51EA1B2D4106}" type="slidenum">
              <a:rPr lang="it-IT" smtClean="0"/>
              <a:t>‹N›</a:t>
            </a:fld>
            <a:endParaRPr lang="it-IT"/>
          </a:p>
        </p:txBody>
      </p:sp>
    </p:spTree>
    <p:extLst>
      <p:ext uri="{BB962C8B-B14F-4D97-AF65-F5344CB8AC3E}">
        <p14:creationId xmlns:p14="http://schemas.microsoft.com/office/powerpoint/2010/main" val="4124016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C4BBD4A-4D73-46BF-9BE2-B5F41119A98A}" type="datetimeFigureOut">
              <a:rPr lang="it-IT" smtClean="0"/>
              <a:t>18/12/2017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29C47BB-580D-4660-8EC9-51EA1B2D4106}" type="slidenum">
              <a:rPr lang="it-IT" smtClean="0"/>
              <a:t>‹N›</a:t>
            </a:fld>
            <a:endParaRPr lang="it-IT"/>
          </a:p>
        </p:txBody>
      </p:sp>
    </p:spTree>
    <p:extLst>
      <p:ext uri="{BB962C8B-B14F-4D97-AF65-F5344CB8AC3E}">
        <p14:creationId xmlns:p14="http://schemas.microsoft.com/office/powerpoint/2010/main" val="3575112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C4BBD4A-4D73-46BF-9BE2-B5F41119A98A}" type="datetimeFigureOut">
              <a:rPr lang="it-IT" smtClean="0"/>
              <a:t>18/12/2017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9C47BB-580D-4660-8EC9-51EA1B2D4106}" type="slidenum">
              <a:rPr lang="it-IT" smtClean="0"/>
              <a:t>‹N›</a:t>
            </a:fld>
            <a:endParaRPr lang="it-IT"/>
          </a:p>
        </p:txBody>
      </p:sp>
    </p:spTree>
    <p:extLst>
      <p:ext uri="{BB962C8B-B14F-4D97-AF65-F5344CB8AC3E}">
        <p14:creationId xmlns:p14="http://schemas.microsoft.com/office/powerpoint/2010/main" val="482123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C4BBD4A-4D73-46BF-9BE2-B5F41119A98A}" type="datetimeFigureOut">
              <a:rPr lang="it-IT" smtClean="0"/>
              <a:t>18/12/2017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9C47BB-580D-4660-8EC9-51EA1B2D4106}" type="slidenum">
              <a:rPr lang="it-IT" smtClean="0"/>
              <a:t>‹N›</a:t>
            </a:fld>
            <a:endParaRPr lang="it-IT"/>
          </a:p>
        </p:txBody>
      </p:sp>
    </p:spTree>
    <p:extLst>
      <p:ext uri="{BB962C8B-B14F-4D97-AF65-F5344CB8AC3E}">
        <p14:creationId xmlns:p14="http://schemas.microsoft.com/office/powerpoint/2010/main" val="3965215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4BBD4A-4D73-46BF-9BE2-B5F41119A98A}" type="datetimeFigureOut">
              <a:rPr lang="it-IT" smtClean="0"/>
              <a:t>18/12/2017</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9C47BB-580D-4660-8EC9-51EA1B2D4106}" type="slidenum">
              <a:rPr lang="it-IT" smtClean="0"/>
              <a:t>‹N›</a:t>
            </a:fld>
            <a:endParaRPr lang="it-IT"/>
          </a:p>
        </p:txBody>
      </p:sp>
    </p:spTree>
    <p:extLst>
      <p:ext uri="{BB962C8B-B14F-4D97-AF65-F5344CB8AC3E}">
        <p14:creationId xmlns:p14="http://schemas.microsoft.com/office/powerpoint/2010/main" val="656301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524000" y="3602038"/>
            <a:ext cx="9144000" cy="2020286"/>
          </a:xfrm>
        </p:spPr>
        <p:txBody>
          <a:bodyPr>
            <a:normAutofit fontScale="62500" lnSpcReduction="20000"/>
          </a:bodyPr>
          <a:lstStyle/>
          <a:p>
            <a:r>
              <a:rPr lang="it-IT" dirty="0"/>
              <a:t> </a:t>
            </a:r>
            <a:endParaRPr lang="it-IT" sz="3300" dirty="0"/>
          </a:p>
          <a:p>
            <a:r>
              <a:rPr lang="it-IT" sz="3300" b="1" dirty="0"/>
              <a:t>TAVOLI 231 – 28 NOVEMBRE 2017</a:t>
            </a:r>
            <a:endParaRPr lang="it-IT" sz="3300" dirty="0"/>
          </a:p>
          <a:p>
            <a:r>
              <a:rPr lang="it-IT" sz="3300" b="1" dirty="0"/>
              <a:t>La giurisprudenza più recente in materia 231</a:t>
            </a:r>
            <a:endParaRPr lang="it-IT" sz="3300" dirty="0"/>
          </a:p>
          <a:p>
            <a:r>
              <a:rPr lang="it-IT" sz="3300" b="1" dirty="0"/>
              <a:t> </a:t>
            </a:r>
            <a:endParaRPr lang="it-IT" sz="3300" dirty="0"/>
          </a:p>
          <a:p>
            <a:r>
              <a:rPr lang="it-IT" sz="3300" b="1" i="1" dirty="0" err="1"/>
              <a:t>Whistleblowing</a:t>
            </a:r>
            <a:r>
              <a:rPr lang="it-IT" sz="3300" b="1" dirty="0"/>
              <a:t> tra 231, diritto del lavoro e </a:t>
            </a:r>
            <a:r>
              <a:rPr lang="it-IT" sz="3300" b="1" i="1" dirty="0"/>
              <a:t>privacy</a:t>
            </a:r>
            <a:endParaRPr lang="it-IT" sz="3300" dirty="0"/>
          </a:p>
          <a:p>
            <a:r>
              <a:rPr lang="it-IT" sz="3300" dirty="0"/>
              <a:t>Avv. Luca Antonetto – SASPI FIELDIFISHER</a:t>
            </a:r>
          </a:p>
          <a:p>
            <a:endParaRPr lang="it-IT" dirty="0"/>
          </a:p>
        </p:txBody>
      </p:sp>
      <p:pic>
        <p:nvPicPr>
          <p:cNvPr id="4"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46962" y="1302386"/>
            <a:ext cx="2963545" cy="1502410"/>
          </a:xfrm>
          <a:prstGeom prst="rect">
            <a:avLst/>
          </a:prstGeom>
          <a:noFill/>
          <a:ln>
            <a:noFill/>
          </a:ln>
          <a:extLst/>
        </p:spPr>
      </p:pic>
      <p:pic>
        <p:nvPicPr>
          <p:cNvPr id="5" name="ShowHideFFWLogo" descr="C:\Users\john.smith\Desktop\FF-logo (70%)-CMYK.jpg"/>
          <p:cNvPicPr/>
          <p:nvPr/>
        </p:nvPicPr>
        <p:blipFill>
          <a:blip r:embed="rId3">
            <a:extLst>
              <a:ext uri="{28A0092B-C50C-407E-A947-70E740481C1C}">
                <a14:useLocalDpi xmlns:a14="http://schemas.microsoft.com/office/drawing/2010/main" val="0"/>
              </a:ext>
            </a:extLst>
          </a:blip>
          <a:srcRect/>
          <a:stretch>
            <a:fillRect/>
          </a:stretch>
        </p:blipFill>
        <p:spPr bwMode="auto">
          <a:xfrm>
            <a:off x="7973664" y="1815148"/>
            <a:ext cx="2174875" cy="476885"/>
          </a:xfrm>
          <a:prstGeom prst="rect">
            <a:avLst/>
          </a:prstGeom>
          <a:noFill/>
          <a:ln>
            <a:noFill/>
          </a:ln>
        </p:spPr>
      </p:pic>
    </p:spTree>
    <p:extLst>
      <p:ext uri="{BB962C8B-B14F-4D97-AF65-F5344CB8AC3E}">
        <p14:creationId xmlns:p14="http://schemas.microsoft.com/office/powerpoint/2010/main" val="720331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709913"/>
          </a:xfrm>
        </p:spPr>
        <p:txBody>
          <a:bodyPr>
            <a:normAutofit fontScale="90000"/>
          </a:bodyPr>
          <a:lstStyle/>
          <a:p>
            <a:r>
              <a:rPr lang="it-IT" dirty="0"/>
              <a:t> </a:t>
            </a:r>
            <a:br>
              <a:rPr lang="it-IT" dirty="0"/>
            </a:br>
            <a:r>
              <a:rPr lang="it-IT" dirty="0" smtClean="0"/>
              <a:t/>
            </a:r>
            <a:br>
              <a:rPr lang="it-IT" dirty="0" smtClean="0"/>
            </a:br>
            <a:r>
              <a:rPr lang="it-IT" dirty="0"/>
              <a:t/>
            </a:r>
            <a:br>
              <a:rPr lang="it-IT" dirty="0"/>
            </a:br>
            <a:r>
              <a:rPr lang="it-IT" dirty="0" smtClean="0"/>
              <a:t/>
            </a:r>
            <a:br>
              <a:rPr lang="it-IT" dirty="0" smtClean="0"/>
            </a:br>
            <a:r>
              <a:rPr lang="it-IT" dirty="0"/>
              <a:t/>
            </a:r>
            <a:br>
              <a:rPr lang="it-IT" dirty="0"/>
            </a:br>
            <a:r>
              <a:rPr lang="it-IT" dirty="0" smtClean="0"/>
              <a:t/>
            </a:r>
            <a:br>
              <a:rPr lang="it-IT" dirty="0" smtClean="0"/>
            </a:br>
            <a:r>
              <a:rPr lang="it-IT" dirty="0"/>
              <a:t/>
            </a:r>
            <a:br>
              <a:rPr lang="it-IT" dirty="0"/>
            </a:br>
            <a:r>
              <a:rPr lang="it-IT" dirty="0" smtClean="0"/>
              <a:t/>
            </a:r>
            <a:br>
              <a:rPr lang="it-IT" dirty="0" smtClean="0"/>
            </a:br>
            <a:r>
              <a:rPr lang="it-IT" dirty="0"/>
              <a:t/>
            </a:r>
            <a:br>
              <a:rPr lang="it-IT" dirty="0"/>
            </a:br>
            <a:r>
              <a:rPr lang="it-IT" dirty="0" smtClean="0"/>
              <a:t/>
            </a:r>
            <a:br>
              <a:rPr lang="it-IT" dirty="0" smtClean="0"/>
            </a:br>
            <a:r>
              <a:rPr lang="it-IT" dirty="0"/>
              <a:t/>
            </a:r>
            <a:br>
              <a:rPr lang="it-IT" dirty="0"/>
            </a:br>
            <a:r>
              <a:rPr lang="it-IT" dirty="0" smtClean="0"/>
              <a:t/>
            </a:r>
            <a:br>
              <a:rPr lang="it-IT" dirty="0" smtClean="0"/>
            </a:br>
            <a:r>
              <a:rPr lang="it-IT" dirty="0" smtClean="0"/>
              <a:t>,</a:t>
            </a:r>
            <a:r>
              <a:rPr lang="it-IT" dirty="0"/>
              <a:t/>
            </a:r>
            <a:br>
              <a:rPr lang="it-IT" dirty="0"/>
            </a:br>
            <a:endParaRPr lang="it-IT" dirty="0"/>
          </a:p>
        </p:txBody>
      </p:sp>
      <p:sp>
        <p:nvSpPr>
          <p:cNvPr id="3" name="Segnaposto contenuto 2"/>
          <p:cNvSpPr>
            <a:spLocks noGrp="1"/>
          </p:cNvSpPr>
          <p:nvPr>
            <p:ph idx="1"/>
          </p:nvPr>
        </p:nvSpPr>
        <p:spPr>
          <a:xfrm>
            <a:off x="257433" y="506625"/>
            <a:ext cx="10515600" cy="4979775"/>
          </a:xfrm>
        </p:spPr>
        <p:txBody>
          <a:bodyPr/>
          <a:lstStyle/>
          <a:p>
            <a:pPr marL="0" indent="0">
              <a:buNone/>
            </a:pPr>
            <a:r>
              <a:rPr lang="it-IT" dirty="0"/>
              <a:t> </a:t>
            </a:r>
          </a:p>
          <a:p>
            <a:r>
              <a:rPr lang="it-IT" i="1" dirty="0"/>
              <a:t>“… la Camera dei deputati ha approvato, il 15 novembre 2017, la seguente proposta di legge …, già approvata dalla Camera dei deputati il 21 gennaio 2016 e modificata dal Senato della Repubblica il 18 ottobre 2017:</a:t>
            </a:r>
            <a:endParaRPr lang="it-IT" dirty="0"/>
          </a:p>
          <a:p>
            <a:endParaRPr lang="it-IT" sz="2400" dirty="0"/>
          </a:p>
          <a:p>
            <a:r>
              <a:rPr lang="it-IT" b="1" i="1" dirty="0"/>
              <a:t>Disposizioni per la tutela degli autori di segnalazioni di reati o irregolarità di cui siano venuti a conoscenza nell’ambito di un rapporto di lavoro pubblico o privato</a:t>
            </a:r>
            <a:endParaRPr lang="it-IT" sz="2400" dirty="0"/>
          </a:p>
          <a:p>
            <a:pPr marL="457200" lvl="1" indent="0">
              <a:buNone/>
            </a:pPr>
            <a:endParaRPr lang="it-IT" dirty="0"/>
          </a:p>
        </p:txBody>
      </p:sp>
    </p:spTree>
    <p:extLst>
      <p:ext uri="{BB962C8B-B14F-4D97-AF65-F5344CB8AC3E}">
        <p14:creationId xmlns:p14="http://schemas.microsoft.com/office/powerpoint/2010/main" val="1874407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ctr">
              <a:buNone/>
            </a:pPr>
            <a:r>
              <a:rPr lang="it-IT" b="1" dirty="0" smtClean="0"/>
              <a:t>   Art</a:t>
            </a:r>
            <a:r>
              <a:rPr lang="it-IT" b="1" dirty="0"/>
              <a:t>. 2.</a:t>
            </a:r>
            <a:endParaRPr lang="it-IT" dirty="0"/>
          </a:p>
          <a:p>
            <a:pPr marL="0" indent="0" algn="ctr">
              <a:buNone/>
            </a:pPr>
            <a:r>
              <a:rPr lang="it-IT" b="1" dirty="0"/>
              <a:t>(Tutela del dipendente o collaboratore che segnala illeciti nel settore privato</a:t>
            </a:r>
            <a:r>
              <a:rPr lang="it-IT" b="1" dirty="0" smtClean="0"/>
              <a:t>)</a:t>
            </a:r>
          </a:p>
          <a:p>
            <a:pPr marL="0" indent="0" algn="ctr">
              <a:buNone/>
            </a:pPr>
            <a:endParaRPr lang="it-IT" dirty="0"/>
          </a:p>
          <a:p>
            <a:pPr marL="0" indent="0">
              <a:buNone/>
            </a:pPr>
            <a:r>
              <a:rPr lang="it-IT" b="1" dirty="0"/>
              <a:t>1</a:t>
            </a:r>
            <a:r>
              <a:rPr lang="it-IT" b="1" i="1" dirty="0"/>
              <a:t>.</a:t>
            </a:r>
            <a:r>
              <a:rPr lang="it-IT" i="1" dirty="0"/>
              <a:t> </a:t>
            </a:r>
            <a:r>
              <a:rPr lang="it-IT" dirty="0"/>
              <a:t>All’articolo 6 del decreto legislativo 8 giugno 2001, n. 231, dopo il comma 2 sono inseriti i seguenti:</a:t>
            </a:r>
          </a:p>
          <a:p>
            <a:endParaRPr lang="it-IT" dirty="0"/>
          </a:p>
        </p:txBody>
      </p:sp>
    </p:spTree>
    <p:extLst>
      <p:ext uri="{BB962C8B-B14F-4D97-AF65-F5344CB8AC3E}">
        <p14:creationId xmlns:p14="http://schemas.microsoft.com/office/powerpoint/2010/main" val="797289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1690688"/>
            <a:ext cx="10515600" cy="4486275"/>
          </a:xfrm>
        </p:spPr>
        <p:txBody>
          <a:bodyPr>
            <a:normAutofit fontScale="85000" lnSpcReduction="20000"/>
          </a:bodyPr>
          <a:lstStyle/>
          <a:p>
            <a:r>
              <a:rPr lang="it-IT" dirty="0"/>
              <a:t>«</a:t>
            </a:r>
            <a:r>
              <a:rPr lang="it-IT" b="1" dirty="0"/>
              <a:t>2-bis.</a:t>
            </a:r>
            <a:r>
              <a:rPr lang="it-IT" dirty="0"/>
              <a:t> </a:t>
            </a:r>
            <a:r>
              <a:rPr lang="it-IT" b="1" dirty="0"/>
              <a:t>I modelli</a:t>
            </a:r>
            <a:r>
              <a:rPr lang="it-IT" dirty="0"/>
              <a:t> di cui alla lettera a) del comma 1 </a:t>
            </a:r>
            <a:r>
              <a:rPr lang="it-IT" b="1" dirty="0"/>
              <a:t>prevedono</a:t>
            </a:r>
            <a:r>
              <a:rPr lang="it-IT" dirty="0"/>
              <a:t>:</a:t>
            </a:r>
          </a:p>
          <a:p>
            <a:pPr lvl="0"/>
            <a:r>
              <a:rPr lang="it-IT" dirty="0" smtClean="0"/>
              <a:t>uno </a:t>
            </a:r>
            <a:r>
              <a:rPr lang="it-IT" dirty="0"/>
              <a:t>o più canali che consentano ai </a:t>
            </a:r>
            <a:r>
              <a:rPr lang="it-IT" b="1" dirty="0"/>
              <a:t>soggetti indicati nell’articolo 5, comma 1, lettere a) e b)</a:t>
            </a:r>
            <a:r>
              <a:rPr lang="it-IT" dirty="0"/>
              <a:t>, di presentare, a tutela dell’integrità dell’ente, </a:t>
            </a:r>
            <a:r>
              <a:rPr lang="it-IT" b="1" dirty="0"/>
              <a:t>segnalazioni circostanziate di condotte illecite, rilevanti ai sensi del presente decreto </a:t>
            </a:r>
            <a:r>
              <a:rPr lang="it-IT" dirty="0"/>
              <a:t>e fondate su elementi di fatto precisi e concordanti, </a:t>
            </a:r>
            <a:r>
              <a:rPr lang="it-IT" b="1" dirty="0"/>
              <a:t>o di violazioni del modello di organizzazione e gestione dell’ente</a:t>
            </a:r>
            <a:r>
              <a:rPr lang="it-IT" dirty="0"/>
              <a:t>, di cui siano venuti a </a:t>
            </a:r>
            <a:r>
              <a:rPr lang="it-IT" b="1" dirty="0"/>
              <a:t>conoscenza in ragione delle funzioni svolte</a:t>
            </a:r>
            <a:r>
              <a:rPr lang="it-IT" dirty="0"/>
              <a:t>; tali canali </a:t>
            </a:r>
            <a:r>
              <a:rPr lang="it-IT" b="1" dirty="0"/>
              <a:t>garantiscono la riservatezza dell’identità del segnalante</a:t>
            </a:r>
            <a:r>
              <a:rPr lang="it-IT" dirty="0"/>
              <a:t> nelle attività di gestione della segnalazione;</a:t>
            </a:r>
          </a:p>
          <a:p>
            <a:pPr lvl="0"/>
            <a:r>
              <a:rPr lang="it-IT" dirty="0" smtClean="0"/>
              <a:t>almeno </a:t>
            </a:r>
            <a:r>
              <a:rPr lang="it-IT" dirty="0"/>
              <a:t>un canale alternativo di segnalazione idoneo a garantire, </a:t>
            </a:r>
            <a:r>
              <a:rPr lang="it-IT" b="1" dirty="0"/>
              <a:t>con modalità informatiche</a:t>
            </a:r>
            <a:r>
              <a:rPr lang="it-IT" dirty="0"/>
              <a:t>, la riservatezza del segnalante;</a:t>
            </a:r>
          </a:p>
          <a:p>
            <a:pPr lvl="0"/>
            <a:r>
              <a:rPr lang="it-IT" b="1" dirty="0" smtClean="0"/>
              <a:t>il </a:t>
            </a:r>
            <a:r>
              <a:rPr lang="it-IT" b="1" dirty="0"/>
              <a:t>divieto di atti di ritorsione</a:t>
            </a:r>
            <a:r>
              <a:rPr lang="it-IT" dirty="0"/>
              <a:t> o discriminatori, diretti o indiretti, </a:t>
            </a:r>
            <a:r>
              <a:rPr lang="it-IT" b="1" dirty="0"/>
              <a:t>nei confronti del segnalante</a:t>
            </a:r>
            <a:r>
              <a:rPr lang="it-IT" dirty="0"/>
              <a:t> per motivi collegati, direttamente o indirettamente, alla segnalazione;</a:t>
            </a:r>
          </a:p>
          <a:p>
            <a:pPr lvl="0"/>
            <a:r>
              <a:rPr lang="it-IT" b="1" dirty="0" smtClean="0"/>
              <a:t>nel </a:t>
            </a:r>
            <a:r>
              <a:rPr lang="it-IT" b="1" dirty="0"/>
              <a:t>sistema disciplinare</a:t>
            </a:r>
            <a:r>
              <a:rPr lang="it-IT" dirty="0"/>
              <a:t> adottato ai sensi del comma 2, lettera e), le </a:t>
            </a:r>
            <a:r>
              <a:rPr lang="it-IT" b="1" dirty="0"/>
              <a:t>sanzioni nei confronti di chi viola le misure a tutela del segnalante</a:t>
            </a:r>
            <a:r>
              <a:rPr lang="it-IT" dirty="0"/>
              <a:t>, nonché </a:t>
            </a:r>
            <a:r>
              <a:rPr lang="it-IT" b="1" dirty="0"/>
              <a:t>di chi effettua con dolo o colpa grave segnalazioni che si rivelano infondate</a:t>
            </a:r>
            <a:r>
              <a:rPr lang="it-IT" dirty="0"/>
              <a:t>.</a:t>
            </a:r>
          </a:p>
          <a:p>
            <a:endParaRPr lang="it-IT" dirty="0"/>
          </a:p>
        </p:txBody>
      </p:sp>
    </p:spTree>
    <p:extLst>
      <p:ext uri="{BB962C8B-B14F-4D97-AF65-F5344CB8AC3E}">
        <p14:creationId xmlns:p14="http://schemas.microsoft.com/office/powerpoint/2010/main" val="2237010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60639"/>
            <a:ext cx="10515600" cy="1530050"/>
          </a:xfrm>
        </p:spPr>
        <p:txBody>
          <a:bodyPr>
            <a:normAutofit fontScale="90000"/>
          </a:bodyPr>
          <a:lstStyle/>
          <a:p>
            <a:pPr algn="ctr"/>
            <a:r>
              <a:rPr lang="it-IT" sz="3100" b="1" dirty="0" smtClean="0"/>
              <a:t/>
            </a:r>
            <a:br>
              <a:rPr lang="it-IT" sz="3100" b="1" dirty="0" smtClean="0"/>
            </a:br>
            <a:r>
              <a:rPr lang="it-IT" sz="3100" b="1" dirty="0" smtClean="0"/>
              <a:t>Art. 2.</a:t>
            </a:r>
            <a:br>
              <a:rPr lang="it-IT" sz="3100" b="1" dirty="0" smtClean="0"/>
            </a:br>
            <a:r>
              <a:rPr lang="it-IT" sz="3100" b="1" dirty="0" smtClean="0"/>
              <a:t>(Tutela del dipendente o collaboratore che segnala illeciti nel settore privato)</a:t>
            </a:r>
            <a:r>
              <a:rPr lang="it-IT" dirty="0" smtClean="0"/>
              <a:t/>
            </a:r>
            <a:br>
              <a:rPr lang="it-IT" dirty="0" smtClean="0"/>
            </a:br>
            <a:endParaRPr lang="it-IT" dirty="0"/>
          </a:p>
        </p:txBody>
      </p:sp>
      <p:sp>
        <p:nvSpPr>
          <p:cNvPr id="3" name="Segnaposto contenuto 2"/>
          <p:cNvSpPr>
            <a:spLocks noGrp="1"/>
          </p:cNvSpPr>
          <p:nvPr>
            <p:ph idx="1"/>
          </p:nvPr>
        </p:nvSpPr>
        <p:spPr/>
        <p:txBody>
          <a:bodyPr>
            <a:normAutofit fontScale="70000" lnSpcReduction="20000"/>
          </a:bodyPr>
          <a:lstStyle/>
          <a:p>
            <a:r>
              <a:rPr lang="it-IT" b="1" dirty="0" smtClean="0"/>
              <a:t>2-</a:t>
            </a:r>
            <a:r>
              <a:rPr lang="it-IT" b="1" i="1" dirty="0" smtClean="0"/>
              <a:t>ter</a:t>
            </a:r>
            <a:r>
              <a:rPr lang="it-IT" b="1" dirty="0"/>
              <a:t>.</a:t>
            </a:r>
            <a:r>
              <a:rPr lang="it-IT" dirty="0"/>
              <a:t> </a:t>
            </a:r>
            <a:r>
              <a:rPr lang="it-IT" u="sng" dirty="0"/>
              <a:t>L’adozione di misure discriminatorie nei confronti dei soggetti che effettuano le segnalazioni di cui al comma 2-</a:t>
            </a:r>
            <a:r>
              <a:rPr lang="it-IT" i="1" u="sng" dirty="0"/>
              <a:t>bis</a:t>
            </a:r>
            <a:r>
              <a:rPr lang="it-IT" u="sng" dirty="0"/>
              <a:t> può essere denunciata all’Ispettorato nazionale del lavoro</a:t>
            </a:r>
            <a:r>
              <a:rPr lang="it-IT" dirty="0"/>
              <a:t>, per i provvedimenti di propria [</a:t>
            </a:r>
            <a:r>
              <a:rPr lang="it-IT" i="1" dirty="0"/>
              <a:t>sic</a:t>
            </a:r>
            <a:r>
              <a:rPr lang="it-IT" dirty="0"/>
              <a:t>!] competenza, oltre che dal segnalante, anche dall’organizzazione sindacale indicata dal medesimo.</a:t>
            </a:r>
          </a:p>
          <a:p>
            <a:pPr marL="0" indent="0">
              <a:buNone/>
            </a:pPr>
            <a:r>
              <a:rPr lang="it-IT" b="1" dirty="0"/>
              <a:t> </a:t>
            </a:r>
            <a:endParaRPr lang="it-IT" dirty="0"/>
          </a:p>
          <a:p>
            <a:r>
              <a:rPr lang="it-IT" b="1" dirty="0"/>
              <a:t>2-</a:t>
            </a:r>
            <a:r>
              <a:rPr lang="it-IT" b="1" i="1" dirty="0"/>
              <a:t>quater</a:t>
            </a:r>
            <a:r>
              <a:rPr lang="it-IT" b="1" dirty="0"/>
              <a:t> [primo periodo].</a:t>
            </a:r>
            <a:r>
              <a:rPr lang="it-IT" dirty="0"/>
              <a:t> </a:t>
            </a:r>
            <a:r>
              <a:rPr lang="it-IT" u="sng" dirty="0"/>
              <a:t>Il licenziamento ritorsivo</a:t>
            </a:r>
            <a:r>
              <a:rPr lang="it-IT" dirty="0"/>
              <a:t> o discriminatorio </a:t>
            </a:r>
            <a:r>
              <a:rPr lang="it-IT" u="sng" dirty="0"/>
              <a:t>del </a:t>
            </a:r>
            <a:r>
              <a:rPr lang="it-IT" dirty="0"/>
              <a:t>soggetto </a:t>
            </a:r>
            <a:r>
              <a:rPr lang="it-IT" u="sng" dirty="0"/>
              <a:t>segnalante è nullo. Sono altresì nulli il mutamento di mansioni</a:t>
            </a:r>
            <a:r>
              <a:rPr lang="it-IT" dirty="0"/>
              <a:t> ai sensi dell’articolo 2103 del codice civile, </a:t>
            </a:r>
            <a:r>
              <a:rPr lang="it-IT" u="sng" dirty="0"/>
              <a:t>nonché qualsiasi altra misura ritorsiva </a:t>
            </a:r>
            <a:r>
              <a:rPr lang="it-IT" dirty="0"/>
              <a:t>o discriminatoria adottata </a:t>
            </a:r>
            <a:r>
              <a:rPr lang="it-IT" u="sng" dirty="0"/>
              <a:t>nei confronti del segnalante</a:t>
            </a:r>
            <a:r>
              <a:rPr lang="it-IT" dirty="0"/>
              <a:t>.</a:t>
            </a:r>
          </a:p>
          <a:p>
            <a:pPr marL="0" indent="0">
              <a:buNone/>
            </a:pPr>
            <a:r>
              <a:rPr lang="it-IT" dirty="0"/>
              <a:t> </a:t>
            </a:r>
          </a:p>
          <a:p>
            <a:r>
              <a:rPr lang="it-IT" b="1" i="1" dirty="0"/>
              <a:t>2-quater </a:t>
            </a:r>
            <a:r>
              <a:rPr lang="it-IT" b="1" dirty="0"/>
              <a:t>[secondo periodo]</a:t>
            </a:r>
            <a:r>
              <a:rPr lang="it-IT" i="1" dirty="0"/>
              <a:t>. </a:t>
            </a:r>
            <a:r>
              <a:rPr lang="it-IT" u="sng" dirty="0"/>
              <a:t>È onere del datore di lavoro</a:t>
            </a:r>
            <a:r>
              <a:rPr lang="it-IT" dirty="0"/>
              <a:t>, </a:t>
            </a:r>
            <a:r>
              <a:rPr lang="it-IT" u="sng" dirty="0"/>
              <a:t>in caso di</a:t>
            </a:r>
            <a:r>
              <a:rPr lang="it-IT" dirty="0"/>
              <a:t> controversie legate alle irrogazione di sanzioni disciplinari, o a dimensionamenti, licenziamenti, trasferimenti, o sottoposizione del segnalante ad altra </a:t>
            </a:r>
            <a:r>
              <a:rPr lang="it-IT" u="sng" dirty="0"/>
              <a:t>misura organizzativa avente effetti negativi</a:t>
            </a:r>
            <a:r>
              <a:rPr lang="it-IT" dirty="0"/>
              <a:t>, diretti o indiretti, sulle condizioni di lavoro, </a:t>
            </a:r>
            <a:r>
              <a:rPr lang="it-IT" u="sng" dirty="0"/>
              <a:t>successivi alla presentazione della segnalazione, dimostrare che tali misure sono fondate su ragioni estranee alla segnalazione stessa</a:t>
            </a:r>
            <a:r>
              <a:rPr lang="it-IT" dirty="0"/>
              <a:t>.</a:t>
            </a:r>
          </a:p>
          <a:p>
            <a:endParaRPr lang="it-IT" dirty="0"/>
          </a:p>
        </p:txBody>
      </p:sp>
    </p:spTree>
    <p:extLst>
      <p:ext uri="{BB962C8B-B14F-4D97-AF65-F5344CB8AC3E}">
        <p14:creationId xmlns:p14="http://schemas.microsoft.com/office/powerpoint/2010/main" val="1264069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2800" b="1" dirty="0" smtClean="0"/>
              <a:t/>
            </a:r>
            <a:br>
              <a:rPr lang="it-IT" sz="2800" b="1" dirty="0" smtClean="0"/>
            </a:br>
            <a:r>
              <a:rPr lang="it-IT" sz="2800" b="1" dirty="0" smtClean="0"/>
              <a:t>Art</a:t>
            </a:r>
            <a:r>
              <a:rPr lang="it-IT" sz="2800" b="1" dirty="0"/>
              <a:t>. 3.</a:t>
            </a:r>
            <a:br>
              <a:rPr lang="it-IT" sz="2800" b="1" dirty="0"/>
            </a:br>
            <a:r>
              <a:rPr lang="it-IT" sz="2800" b="1" dirty="0"/>
              <a:t>(Integrazione della disciplina dell’obbligo di segreto d’ufficio, aziendale, professionale, scientifico e industriale)</a:t>
            </a:r>
            <a:r>
              <a:rPr lang="it-IT" sz="2800" dirty="0"/>
              <a:t/>
            </a:r>
            <a:br>
              <a:rPr lang="it-IT" sz="2800" dirty="0"/>
            </a:br>
            <a:endParaRPr lang="it-IT" sz="2800" dirty="0"/>
          </a:p>
        </p:txBody>
      </p:sp>
      <p:sp>
        <p:nvSpPr>
          <p:cNvPr id="3" name="Segnaposto contenuto 2"/>
          <p:cNvSpPr>
            <a:spLocks noGrp="1"/>
          </p:cNvSpPr>
          <p:nvPr>
            <p:ph idx="1"/>
          </p:nvPr>
        </p:nvSpPr>
        <p:spPr/>
        <p:txBody>
          <a:bodyPr>
            <a:normAutofit fontScale="77500" lnSpcReduction="20000"/>
          </a:bodyPr>
          <a:lstStyle/>
          <a:p>
            <a:pPr lvl="0"/>
            <a:r>
              <a:rPr lang="it-IT" dirty="0"/>
              <a:t>Nelle ipotesi </a:t>
            </a:r>
            <a:r>
              <a:rPr lang="it-IT" u="sng" dirty="0"/>
              <a:t>di segnalazione o denuncia effettuata nelle forme e nei limiti di cui … all’articolo 6 del decreto legislativo 8 giugno 2001, n. 231, come modificati dalla presente legge</a:t>
            </a:r>
            <a:r>
              <a:rPr lang="it-IT" dirty="0"/>
              <a:t>, il perseguimento dell’interesse all’integrità delle amministrazioni pubbliche e private, nonché alla prevenzione e alla repressione delle malversazioni, costituisce </a:t>
            </a:r>
            <a:r>
              <a:rPr lang="it-IT" u="sng" dirty="0"/>
              <a:t>giusta causa di rivelazione di notizie coperte dall’obbligo di segreto di cui agli articoli 326, 622 e 623 del codice penale e all’articolo 2105 del codice civile</a:t>
            </a:r>
            <a:r>
              <a:rPr lang="it-IT" dirty="0"/>
              <a:t>.</a:t>
            </a:r>
          </a:p>
          <a:p>
            <a:pPr lvl="0"/>
            <a:r>
              <a:rPr lang="it-IT" dirty="0"/>
              <a:t>La disposizione di cui al comma 1 </a:t>
            </a:r>
            <a:r>
              <a:rPr lang="it-IT" u="sng" dirty="0"/>
              <a:t>non si applica nel caso</a:t>
            </a:r>
            <a:r>
              <a:rPr lang="it-IT" dirty="0"/>
              <a:t> in cui l’obbligo di segreto professionale gravi su chi sia venuto a conoscenza della notizia in ragione </a:t>
            </a:r>
            <a:r>
              <a:rPr lang="it-IT" u="sng" dirty="0"/>
              <a:t>di un rapporto di consulenza professionale</a:t>
            </a:r>
            <a:r>
              <a:rPr lang="it-IT" dirty="0"/>
              <a:t> o di assistenza con l’ente, l’impresa o la persona fisica interessata.</a:t>
            </a:r>
          </a:p>
          <a:p>
            <a:pPr lvl="0"/>
            <a:r>
              <a:rPr lang="it-IT" dirty="0"/>
              <a:t>Quando notizie e documenti che sono comunicati all’organo deputato a riceverli siano oggetto di segreto industriale, professionale o d’ufficio, </a:t>
            </a:r>
            <a:r>
              <a:rPr lang="it-IT" u="sng" dirty="0"/>
              <a:t>costituisce violazione del relativo obbligo di segreto la rivelazione con modalità eccedenti rispetto alle finalità dell’eliminazione dell’illecito e</a:t>
            </a:r>
            <a:r>
              <a:rPr lang="it-IT" dirty="0"/>
              <a:t>, in particolare, la rivelazione </a:t>
            </a:r>
            <a:r>
              <a:rPr lang="it-IT" u="sng" dirty="0"/>
              <a:t>al di fuori del canale di comunicazione specificamente predisposto a tal fine.</a:t>
            </a:r>
            <a:endParaRPr lang="it-IT" dirty="0"/>
          </a:p>
          <a:p>
            <a:endParaRPr lang="it-IT" dirty="0"/>
          </a:p>
        </p:txBody>
      </p:sp>
    </p:spTree>
    <p:extLst>
      <p:ext uri="{BB962C8B-B14F-4D97-AF65-F5344CB8AC3E}">
        <p14:creationId xmlns:p14="http://schemas.microsoft.com/office/powerpoint/2010/main" val="2821639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600" b="1" dirty="0"/>
              <a:t>La più recente giurisprudenza di legittimità:</a:t>
            </a:r>
            <a:br>
              <a:rPr lang="it-IT" sz="3600" b="1" dirty="0"/>
            </a:br>
            <a:r>
              <a:rPr lang="it-IT" sz="3600" b="1" dirty="0"/>
              <a:t>Cass., 26 settembre 2017, n. 22.375</a:t>
            </a:r>
            <a:r>
              <a:rPr lang="it-IT" sz="3600" dirty="0"/>
              <a:t/>
            </a:r>
            <a:br>
              <a:rPr lang="it-IT" sz="3600" dirty="0"/>
            </a:br>
            <a:endParaRPr lang="it-IT" sz="3600" dirty="0"/>
          </a:p>
        </p:txBody>
      </p:sp>
      <p:sp>
        <p:nvSpPr>
          <p:cNvPr id="3" name="Segnaposto contenuto 2"/>
          <p:cNvSpPr>
            <a:spLocks noGrp="1"/>
          </p:cNvSpPr>
          <p:nvPr>
            <p:ph idx="1"/>
          </p:nvPr>
        </p:nvSpPr>
        <p:spPr>
          <a:xfrm>
            <a:off x="838200" y="1433384"/>
            <a:ext cx="10515600" cy="4743579"/>
          </a:xfrm>
        </p:spPr>
        <p:txBody>
          <a:bodyPr>
            <a:noAutofit/>
          </a:bodyPr>
          <a:lstStyle/>
          <a:p>
            <a:r>
              <a:rPr lang="it-IT" sz="1600" dirty="0"/>
              <a:t>Con particolare riferimento al “</a:t>
            </a:r>
            <a:r>
              <a:rPr lang="it-IT" sz="1600" b="1" i="1" dirty="0"/>
              <a:t>diritto di denuncia di fatti di potenziale rilievo penale accaduti nell’azienda</a:t>
            </a:r>
            <a:r>
              <a:rPr lang="it-IT" sz="1600" dirty="0"/>
              <a:t>” la Suprema Corte ha recentemente “</a:t>
            </a:r>
            <a:r>
              <a:rPr lang="it-IT" sz="1600" i="1" u="sng" dirty="0"/>
              <a:t>escluso che</a:t>
            </a:r>
            <a:r>
              <a:rPr lang="it-IT" sz="1600" dirty="0"/>
              <a:t> [tale] </a:t>
            </a:r>
            <a:r>
              <a:rPr lang="it-IT" sz="1600" i="1" dirty="0"/>
              <a:t>denuncia … </a:t>
            </a:r>
            <a:r>
              <a:rPr lang="it-IT" sz="1600" i="1" u="sng" dirty="0"/>
              <a:t>possa integrare giusta causa o giustificato motivo soggettivo di licenziamento, a condizione che non emerga il carattere calunnioso</a:t>
            </a:r>
            <a:r>
              <a:rPr lang="it-IT" sz="1600" i="1" dirty="0"/>
              <a:t> della denuncia medesima, che richiede la consapevolezza da parte del lavoratore della non veridicità di quanto denunciato e, quindi, la volontà di accusare il datore di lavoro di fatti mai accaduti o dallo stesso non commessi (Cass., 4125/2017; 14.249/2015; 6501/2013) e </a:t>
            </a:r>
            <a:r>
              <a:rPr lang="it-IT" sz="1600" i="1" u="sng" dirty="0"/>
              <a:t>che il lavoratore si sia astenuto da iniziative volte a dare pubblicità a quanto portato a conoscenza delle autorità </a:t>
            </a:r>
            <a:r>
              <a:rPr lang="it-IT" sz="1600" i="1" u="sng" dirty="0" smtClean="0"/>
              <a:t>competenti .</a:t>
            </a:r>
            <a:endParaRPr lang="it-IT" sz="1600" dirty="0"/>
          </a:p>
          <a:p>
            <a:r>
              <a:rPr lang="it-IT" sz="1600" i="1" dirty="0"/>
              <a:t>È stato, invero, </a:t>
            </a:r>
            <a:r>
              <a:rPr lang="it-IT" sz="1600" i="1" u="sng" dirty="0"/>
              <a:t>escluso che l’obbligo di fedeltà di cui all’art. 2105 c.c.</a:t>
            </a:r>
            <a:r>
              <a:rPr lang="it-IT" sz="1600" i="1" dirty="0"/>
              <a:t>, così come interpretato da questa Corte in correlazione con i canoni generali di correttezza e buona fede di cui agli artt. 1175 e 1375 c.c. …, </a:t>
            </a:r>
            <a:r>
              <a:rPr lang="it-IT" sz="1600" i="1" u="sng" dirty="0"/>
              <a:t>possa essere esteso sino a imporre al lavoratore di astenersi dalla denuncia di fatti illeciti</a:t>
            </a:r>
            <a:r>
              <a:rPr lang="it-IT" sz="1600" i="1" dirty="0"/>
              <a:t> che egli ritenga essere stati </a:t>
            </a:r>
            <a:r>
              <a:rPr lang="it-IT" sz="1600" i="1" u="sng" dirty="0"/>
              <a:t>consumati all’interno dell’azienda</a:t>
            </a:r>
            <a:r>
              <a:rPr lang="it-IT" sz="1600" i="1" dirty="0"/>
              <a:t>, giacché in tal caso «si correrebbe il rischio di scivolare verso - non voluti, ma impliciti - riconoscimenti di una sorta di «</a:t>
            </a:r>
            <a:r>
              <a:rPr lang="it-IT" sz="1600" i="1" u="sng" dirty="0"/>
              <a:t>dovere</a:t>
            </a:r>
            <a:r>
              <a:rPr lang="it-IT" sz="1600" i="1" dirty="0"/>
              <a:t> </a:t>
            </a:r>
            <a:r>
              <a:rPr lang="it-IT" sz="1600" i="1" u="sng" dirty="0"/>
              <a:t>di omertà» (ben diverso da quello di fedeltà </a:t>
            </a:r>
            <a:r>
              <a:rPr lang="it-IT" sz="1600" i="1" dirty="0"/>
              <a:t>di cui all’art. 2105 c.c.) che, ovviamente, non può trovare la benché minima cittadinanza nel nostro ordinamento» (Cass., 4125/2017; 6501/2013). Tanto sul rilievo che </a:t>
            </a:r>
            <a:r>
              <a:rPr lang="it-IT" sz="1600" i="1" u="sng" dirty="0"/>
              <a:t>lo Stato di diritto attribuisce valore civico e sociale all’iniziativa del privato che solleciti l’intervento dell’autorità giudiziaria di fronte alla violazione della legge penale, e</a:t>
            </a:r>
            <a:r>
              <a:rPr lang="it-IT" sz="1600" i="1" dirty="0"/>
              <a:t> sebbene ritiene doverosa detta iniziativa solo nei casi in cui vengono in rilievo delitti di particolare gravità, </a:t>
            </a:r>
            <a:r>
              <a:rPr lang="it-IT" sz="1600" i="1" u="sng" dirty="0"/>
              <a:t>guarda con favore la collaborazione prestata dal cittadino, in quanto finalizzata alla realizzazione dell’interesse pubblico alla repressione dei fatti illeciti</a:t>
            </a:r>
            <a:r>
              <a:rPr lang="it-IT" sz="1600" i="1" dirty="0"/>
              <a:t>.</a:t>
            </a:r>
            <a:endParaRPr lang="it-IT" sz="1600" dirty="0"/>
          </a:p>
          <a:p>
            <a:pPr marL="0" indent="0">
              <a:buNone/>
            </a:pPr>
            <a:endParaRPr lang="it-IT" sz="1600" dirty="0"/>
          </a:p>
          <a:p>
            <a:endParaRPr lang="it-IT" sz="1600" dirty="0"/>
          </a:p>
        </p:txBody>
      </p:sp>
    </p:spTree>
    <p:extLst>
      <p:ext uri="{BB962C8B-B14F-4D97-AF65-F5344CB8AC3E}">
        <p14:creationId xmlns:p14="http://schemas.microsoft.com/office/powerpoint/2010/main" val="2836051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62500" lnSpcReduction="20000"/>
          </a:bodyPr>
          <a:lstStyle/>
          <a:p>
            <a:r>
              <a:rPr lang="it-IT" i="1" dirty="0"/>
              <a:t>Da siffatte considerazioni è stata tratta l’affermazione secondo cui </a:t>
            </a:r>
            <a:r>
              <a:rPr lang="it-IT" i="1" u="sng" dirty="0"/>
              <a:t>l’esercizio del potere di denuncia, riconosciuto dall’art. 333 c.p.p., non può essere fonte di responsabilità, se non qualora il privato faccia ricorso ai pubblici poteri in maniera strumentale e distorta</a:t>
            </a:r>
            <a:r>
              <a:rPr lang="it-IT" i="1" dirty="0"/>
              <a:t>, ossia agendo nella piena consapevolezza della insussistenza dell’illecito o della estraneità allo stesso dell’incolpato (si rimanda a Cass.Pen., n. 29.237/2010 e, quanto alla responsabilità civile, fra le più recenti, a Cass., n. 11.898/2016).</a:t>
            </a:r>
            <a:endParaRPr lang="it-IT" dirty="0"/>
          </a:p>
          <a:p>
            <a:r>
              <a:rPr lang="it-IT" i="1" dirty="0"/>
              <a:t>La </a:t>
            </a:r>
            <a:r>
              <a:rPr lang="it-IT" i="1" u="sng" dirty="0"/>
              <a:t>esenzione della responsabilità, anche nei casi di colpa grave</a:t>
            </a:r>
            <a:r>
              <a:rPr lang="it-IT" i="1" dirty="0"/>
              <a:t>, si giustifica considerando che la collaborazione del cittadino, che risponde ad un interesse pubblico superiore, verrebbe significativamente scoraggiata ove quest’ultimo potesse essere chiamato a rispondere delle conseguenze pregiudizievoli prodottesi a seguito di denunce che, sebbene inesatte o infondate, siano state presentate senza alcun intento calunnioso.</a:t>
            </a:r>
            <a:endParaRPr lang="it-IT" dirty="0"/>
          </a:p>
          <a:p>
            <a:r>
              <a:rPr lang="it-IT" i="1" dirty="0"/>
              <a:t>Proprio la presenza e la valorizzazione di interessi pubblici superiori porta ad </a:t>
            </a:r>
            <a:r>
              <a:rPr lang="it-IT" i="1" u="sng" dirty="0"/>
              <a:t>escludere che nell’ambito del rapporto di lavoro la sola denuncia all’autorità giudiziaria di fatti astrattamente integranti ipotesi di reato, possa essere fonte di responsabilità disciplinare</a:t>
            </a:r>
            <a:r>
              <a:rPr lang="it-IT" i="1" dirty="0"/>
              <a:t> e giustificare il licenziamento per giusta causa, </a:t>
            </a:r>
            <a:r>
              <a:rPr lang="it-IT" i="1" u="sng" dirty="0"/>
              <a:t>fatta eccezione per l’ipotesi in cui l’iniziativa sia stata strumentalmente presa nella consapevolezza della insussistenza del fatto o della assenza di responsabilità del datore</a:t>
            </a:r>
            <a:r>
              <a:rPr lang="it-IT" i="1" dirty="0"/>
              <a:t>.</a:t>
            </a:r>
            <a:r>
              <a:rPr lang="it-IT" dirty="0"/>
              <a:t> [</a:t>
            </a:r>
            <a:r>
              <a:rPr lang="it-IT" b="1" dirty="0"/>
              <a:t>In particolare] </a:t>
            </a:r>
            <a:r>
              <a:rPr lang="it-IT" b="1" i="1" dirty="0"/>
              <a:t>perché possa sorgere la responsabilità disciplinare non basta</a:t>
            </a:r>
            <a:r>
              <a:rPr lang="it-IT" i="1" dirty="0"/>
              <a:t>, infatti, che la denuncia si riveli infondata e </a:t>
            </a:r>
            <a:r>
              <a:rPr lang="it-IT" b="1" i="1" dirty="0"/>
              <a:t>che il procedimento penale venga definito con la archiviazione della «</a:t>
            </a:r>
            <a:r>
              <a:rPr lang="it-IT" b="1" i="1" dirty="0" err="1"/>
              <a:t>notitia</a:t>
            </a:r>
            <a:r>
              <a:rPr lang="it-IT" b="1" i="1" dirty="0"/>
              <a:t> criminis» o con la sentenza di assoluzione</a:t>
            </a:r>
            <a:r>
              <a:rPr lang="it-IT" i="1" dirty="0"/>
              <a:t>, trattandosi di circostanze non sufficienti a dimostrare il carattere calunnioso della denuncia stessa</a:t>
            </a:r>
            <a:r>
              <a:rPr lang="it-IT" dirty="0" smtClean="0"/>
              <a:t>.” </a:t>
            </a:r>
          </a:p>
          <a:p>
            <a:endParaRPr lang="it-IT" dirty="0"/>
          </a:p>
        </p:txBody>
      </p:sp>
    </p:spTree>
    <p:extLst>
      <p:ext uri="{BB962C8B-B14F-4D97-AF65-F5344CB8AC3E}">
        <p14:creationId xmlns:p14="http://schemas.microsoft.com/office/powerpoint/2010/main" val="2040821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dirty="0"/>
              <a:t>La stessa giurisprudenza più recente - </a:t>
            </a:r>
            <a:r>
              <a:rPr lang="it-IT" u="sng" dirty="0"/>
              <a:t>discostandosi da quella tradizionale, anche coeva, che inquadra il diritto di denuncia nell’ambito del diritto di critica e, quindi, sottopone anche il primo a rispetto dei limiti di continenza sostanziale e formale</a:t>
            </a:r>
            <a:r>
              <a:rPr lang="it-IT" dirty="0"/>
              <a:t> - afferma che, in caso di esercizio del “</a:t>
            </a:r>
            <a:r>
              <a:rPr lang="it-IT" b="1" i="1" dirty="0"/>
              <a:t>diritto di denuncia di fatti i potenziale rilievo penale accaduti nell’azienda</a:t>
            </a:r>
            <a:r>
              <a:rPr lang="it-IT" dirty="0"/>
              <a:t>”, “</a:t>
            </a:r>
            <a:r>
              <a:rPr lang="it-IT" b="1" i="1" dirty="0"/>
              <a:t>a differenza delle ipotesi in cui è in discussione l’esercizio del diritto di critica</a:t>
            </a:r>
            <a:r>
              <a:rPr lang="it-IT" i="1" dirty="0"/>
              <a:t>, </a:t>
            </a:r>
            <a:r>
              <a:rPr lang="it-IT" b="1" i="1" dirty="0"/>
              <a:t>non rilevano i limiti della continenza sostanziale e </a:t>
            </a:r>
            <a:r>
              <a:rPr lang="it-IT" b="1" i="1" dirty="0" smtClean="0"/>
              <a:t>formale</a:t>
            </a:r>
            <a:r>
              <a:rPr lang="it-IT" i="1" dirty="0" smtClean="0"/>
              <a:t>, </a:t>
            </a:r>
            <a:r>
              <a:rPr lang="it-IT" i="1" dirty="0"/>
              <a:t>superati i quali la condotta assume carattere diffamatorio e, quindi, può avere rilevanza disciplinare, giacché … ogni denuncia si sostanze nell’attribuzione a taluno di un reato, per cui non sarebbe logicamente e giuridicamente possibile esercitare la relativa facoltà senza incolpare il denunciato di una condotta obiettivamente disonorevole e offensiva della reputazione dell’incolpato (Cass., 4125/2017; 15.646/2003; Cass.Pen., 29.237/2010</a:t>
            </a:r>
            <a:r>
              <a:rPr lang="it-IT" dirty="0" smtClean="0"/>
              <a:t>”.</a:t>
            </a:r>
            <a:endParaRPr lang="it-IT" dirty="0"/>
          </a:p>
          <a:p>
            <a:r>
              <a:rPr lang="it-IT" dirty="0"/>
              <a:t>In ogni caso ai fini disciplinari è </a:t>
            </a:r>
            <a:r>
              <a:rPr lang="it-IT" b="1" dirty="0"/>
              <a:t>irrilevante che la “</a:t>
            </a:r>
            <a:r>
              <a:rPr lang="it-IT" b="1" i="1" dirty="0"/>
              <a:t>denuncia</a:t>
            </a:r>
            <a:r>
              <a:rPr lang="it-IT" i="1" dirty="0"/>
              <a:t> </a:t>
            </a:r>
            <a:r>
              <a:rPr lang="it-IT" b="1" i="1" dirty="0"/>
              <a:t>all’autorità giudiziaria</a:t>
            </a:r>
            <a:r>
              <a:rPr lang="it-IT" i="1" dirty="0"/>
              <a:t> di fatti di potenziale rilevanza penale accaduti presso l’azienda</a:t>
            </a:r>
            <a:r>
              <a:rPr lang="it-IT" dirty="0"/>
              <a:t> [</a:t>
            </a:r>
            <a:r>
              <a:rPr lang="it-IT" b="1" dirty="0"/>
              <a:t>sia avvenuta] </a:t>
            </a:r>
            <a:r>
              <a:rPr lang="it-IT" b="1" i="1" dirty="0"/>
              <a:t>senza previa comunicazione ai superiori gerarchici</a:t>
            </a:r>
            <a:r>
              <a:rPr lang="it-IT" i="1" dirty="0"/>
              <a:t>, sempre che non risulti il carattere calunnioso della denuncia o dell’esposto</a:t>
            </a:r>
            <a:r>
              <a:rPr lang="it-IT" dirty="0" smtClean="0"/>
              <a:t>”.</a:t>
            </a:r>
            <a:endParaRPr lang="it-IT" dirty="0"/>
          </a:p>
        </p:txBody>
      </p:sp>
    </p:spTree>
    <p:extLst>
      <p:ext uri="{BB962C8B-B14F-4D97-AF65-F5344CB8AC3E}">
        <p14:creationId xmlns:p14="http://schemas.microsoft.com/office/powerpoint/2010/main" val="75927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1283</Words>
  <Application>Microsoft Office PowerPoint</Application>
  <PresentationFormat>Widescreen</PresentationFormat>
  <Paragraphs>38</Paragraphs>
  <Slides>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9</vt:i4>
      </vt:variant>
    </vt:vector>
  </HeadingPairs>
  <TitlesOfParts>
    <vt:vector size="13" baseType="lpstr">
      <vt:lpstr>Arial</vt:lpstr>
      <vt:lpstr>Calibri</vt:lpstr>
      <vt:lpstr>Calibri Light</vt:lpstr>
      <vt:lpstr>Tema di Office</vt:lpstr>
      <vt:lpstr>Presentazione standard di PowerPoint</vt:lpstr>
      <vt:lpstr>             , </vt:lpstr>
      <vt:lpstr>Presentazione standard di PowerPoint</vt:lpstr>
      <vt:lpstr>Presentazione standard di PowerPoint</vt:lpstr>
      <vt:lpstr> Art. 2. (Tutela del dipendente o collaboratore che segnala illeciti nel settore privato) </vt:lpstr>
      <vt:lpstr> Art. 3. (Integrazione della disciplina dell’obbligo di segreto d’ufficio, aziendale, professionale, scientifico e industriale) </vt:lpstr>
      <vt:lpstr>La più recente giurisprudenza di legittimità: Cass., 26 settembre 2017, n. 22.375 </vt:lpstr>
      <vt:lpstr>Presentazione standard di PowerPoint</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Luca Antonetto</dc:creator>
  <cp:lastModifiedBy>Angelo Pandolfo</cp:lastModifiedBy>
  <cp:revision>13</cp:revision>
  <dcterms:created xsi:type="dcterms:W3CDTF">2017-11-27T22:38:59Z</dcterms:created>
  <dcterms:modified xsi:type="dcterms:W3CDTF">2017-12-18T09:50:13Z</dcterms:modified>
</cp:coreProperties>
</file>